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slideMasters/slideMaster37.xml" ContentType="application/vnd.openxmlformats-officedocument.presentationml.slideMaster+xml"/>
  <Override PartName="/ppt/slides/slide37.xml" ContentType="application/vnd.openxmlformats-officedocument.presentationml.slide+xml"/>
  <Override PartName="/ppt/slideMasters/slideMaster38.xml" ContentType="application/vnd.openxmlformats-officedocument.presentationml.slideMaster+xml"/>
  <Override PartName="/ppt/slides/slide38.xml" ContentType="application/vnd.openxmlformats-officedocument.presentationml.slide+xml"/>
  <Override PartName="/ppt/slideMasters/slideMaster39.xml" ContentType="application/vnd.openxmlformats-officedocument.presentationml.slideMaster+xml"/>
  <Override PartName="/ppt/slides/slide39.xml" ContentType="application/vnd.openxmlformats-officedocument.presentationml.slide+xml"/>
  <Override PartName="/ppt/slideMasters/slideMaster40.xml" ContentType="application/vnd.openxmlformats-officedocument.presentationml.slideMaster+xml"/>
  <Override PartName="/ppt/slides/slide40.xml" ContentType="application/vnd.openxmlformats-officedocument.presentationml.slide+xml"/>
  <Override PartName="/ppt/slideMasters/slideMaster41.xml" ContentType="application/vnd.openxmlformats-officedocument.presentationml.slideMaster+xml"/>
  <Override PartName="/ppt/slides/slide41.xml" ContentType="application/vnd.openxmlformats-officedocument.presentationml.slide+xml"/>
  <Override PartName="/ppt/slideMasters/slideMaster42.xml" ContentType="application/vnd.openxmlformats-officedocument.presentationml.slideMaster+xml"/>
  <Override PartName="/ppt/slides/slide42.xml" ContentType="application/vnd.openxmlformats-officedocument.presentationml.slide+xml"/>
  <Override PartName="/ppt/slideMasters/slideMaster43.xml" ContentType="application/vnd.openxmlformats-officedocument.presentationml.slideMaster+xml"/>
  <Override PartName="/ppt/slides/slide43.xml" ContentType="application/vnd.openxmlformats-officedocument.presentationml.slide+xml"/>
  <Override PartName="/ppt/slideMasters/slideMaster44.xml" ContentType="application/vnd.openxmlformats-officedocument.presentationml.slideMaster+xml"/>
  <Override PartName="/ppt/slides/slide44.xml" ContentType="application/vnd.openxmlformats-officedocument.presentationml.slide+xml"/>
  <Override PartName="/ppt/slideMasters/slideMaster45.xml" ContentType="application/vnd.openxmlformats-officedocument.presentationml.slideMaster+xml"/>
  <Override PartName="/ppt/slides/slide45.xml" ContentType="application/vnd.openxmlformats-officedocument.presentationml.slide+xml"/>
  <Override PartName="/ppt/slideMasters/slideMaster46.xml" ContentType="application/vnd.openxmlformats-officedocument.presentationml.slideMaster+xml"/>
  <Override PartName="/ppt/slides/slide46.xml" ContentType="application/vnd.openxmlformats-officedocument.presentationml.slide+xml"/>
  <Override PartName="/ppt/slideMasters/slideMaster47.xml" ContentType="application/vnd.openxmlformats-officedocument.presentationml.slideMaster+xml"/>
  <Override PartName="/ppt/slides/slide47.xml" ContentType="application/vnd.openxmlformats-officedocument.presentationml.slide+xml"/>
  <Override PartName="/ppt/slideMasters/slideMaster48.xml" ContentType="application/vnd.openxmlformats-officedocument.presentationml.slideMaster+xml"/>
  <Override PartName="/ppt/slides/slide48.xml" ContentType="application/vnd.openxmlformats-officedocument.presentationml.slide+xml"/>
  <Override PartName="/ppt/slideMasters/slideMaster49.xml" ContentType="application/vnd.openxmlformats-officedocument.presentationml.slideMaster+xml"/>
  <Override PartName="/ppt/slides/slide49.xml" ContentType="application/vnd.openxmlformats-officedocument.presentationml.slide+xml"/>
  <Override PartName="/ppt/slideMasters/slideMaster50.xml" ContentType="application/vnd.openxmlformats-officedocument.presentationml.slideMaster+xml"/>
  <Override PartName="/ppt/slides/slide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notesMasterIdLst>
    <p:notesMasterId r:id="rId5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3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7.xml"/>
		</Relationships>
</file>

<file path=ppt/notesSlides/_rels/notesSlide3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8.xml"/>
		</Relationships>
</file>

<file path=ppt/notesSlides/_rels/notesSlide3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9.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4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0.xml"/>
		</Relationships>
</file>

<file path=ppt/notesSlides/_rels/notesSlide4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1.xml"/>
		</Relationships>
</file>

<file path=ppt/notesSlides/_rels/notesSlide4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2.xml"/>
		</Relationships>
</file>

<file path=ppt/notesSlides/_rels/notesSlide4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3.xml"/>
		</Relationships>
</file>

<file path=ppt/notesSlides/_rels/notesSlide4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4.xml"/>
		</Relationships>
</file>

<file path=ppt/notesSlides/_rels/notesSlide4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5.xml"/>
		</Relationships>
</file>

<file path=ppt/notesSlides/_rels/notesSlide4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6.xml"/>
		</Relationships>
</file>

<file path=ppt/notesSlides/_rels/notesSlide4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7.xml"/>
		</Relationships>
</file>

<file path=ppt/notesSlides/_rels/notesSlide4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8.xml"/>
		</Relationships>
</file>

<file path=ppt/notesSlides/_rels/notesSlide4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9.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5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0.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slideLayout" Target="../slideLayouts/slideLayout1.xml"/><Relationship Id="rId6"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0.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1.png"/><Relationship Id="rId3" Type="http://schemas.openxmlformats.org/officeDocument/2006/relationships/image" Target="../media/image-6-1.png"/><Relationship Id="rId4" Type="http://schemas.openxmlformats.org/officeDocument/2006/relationships/image" Target="../media/image-6-1.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slideLayout" Target="../slideLayouts/slideLayout1.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8778240" y="4206240"/>
            <a:ext cx="5943600" cy="5943600"/>
          </a:xfrm>
          <a:prstGeom prst="ellipse">
            <a:avLst/>
          </a:prstGeom>
          <a:ln w="12700">
            <a:solidFill>
              <a:srgbClr val="C9A227">
                <a:alpha val="45000"/>
              </a:srgbClr>
            </a:solidFill>
            <a:prstDash val="solid"/>
          </a:ln>
        </p:spPr>
      </p:sp>
      <p:sp>
        <p:nvSpPr>
          <p:cNvPr id="4" name="Shape 2"/>
          <p:cNvSpPr/>
          <p:nvPr/>
        </p:nvSpPr>
        <p:spPr>
          <a:xfrm>
            <a:off x="9692640" y="5120640"/>
            <a:ext cx="4114800" cy="4114800"/>
          </a:xfrm>
          <a:prstGeom prst="ellipse">
            <a:avLst/>
          </a:prstGeom>
          <a:ln w="12700">
            <a:solidFill>
              <a:srgbClr val="CADCFC">
                <a:alpha val="35000"/>
              </a:srgbClr>
            </a:solidFill>
            <a:prstDash val="solid"/>
          </a:ln>
        </p:spPr>
      </p:sp>
      <p:sp>
        <p:nvSpPr>
          <p:cNvPr id="5" name="Text 3"/>
          <p:cNvSpPr/>
          <p:nvPr/>
        </p:nvSpPr>
        <p:spPr>
          <a:xfrm>
            <a:off x="822960" y="685800"/>
            <a:ext cx="10058400" cy="365760"/>
          </a:xfrm>
          <a:prstGeom prst="rect">
            <a:avLst/>
          </a:prstGeom>
          <a:noFill/>
          <a:ln/>
        </p:spPr>
        <p:txBody>
          <a:bodyPr wrap="square" rtlCol="0" anchor="ctr"/>
          <a:lstStyle/>
          <a:p>
            <a:pPr indent="0" marL="0">
              <a:buNone/>
            </a:pPr>
            <a:r>
              <a:rPr lang="en-US" sz="1200" b="1" spc="150" kern="0" dirty="0">
                <a:solidFill>
                  <a:srgbClr val="C9A227"/>
                </a:solidFill>
                <a:latin typeface="Calibri" pitchFamily="34" charset="0"/>
                <a:ea typeface="Calibri" pitchFamily="34" charset="-122"/>
                <a:cs typeface="Calibri" pitchFamily="34" charset="-120"/>
              </a:rPr>
              <a:t>DATA ANALYSIS FOUNDATIONS · LEARNER DECK · SQL SERIES 1 OF 4</a:t>
            </a:r>
            <a:endParaRPr lang="en-US" sz="1200" dirty="0"/>
          </a:p>
        </p:txBody>
      </p:sp>
      <p:sp>
        <p:nvSpPr>
          <p:cNvPr id="6" name="Text 4"/>
          <p:cNvSpPr/>
          <p:nvPr/>
        </p:nvSpPr>
        <p:spPr>
          <a:xfrm>
            <a:off x="822960" y="1508760"/>
            <a:ext cx="9875520" cy="1828800"/>
          </a:xfrm>
          <a:prstGeom prst="rect">
            <a:avLst/>
          </a:prstGeom>
          <a:noFill/>
          <a:ln/>
        </p:spPr>
        <p:txBody>
          <a:bodyPr wrap="square" rtlCol="0" anchor="ctr"/>
          <a:lstStyle/>
          <a:p>
            <a:pPr indent="0" marL="0">
              <a:lnSpc>
                <a:spcPts val="4800"/>
              </a:lnSpc>
              <a:buNone/>
            </a:pPr>
            <a:r>
              <a:rPr lang="en-US" sz="4200" b="1" dirty="0">
                <a:solidFill>
                  <a:srgbClr val="FFFFFF"/>
                </a:solidFill>
                <a:latin typeface="Cambria" pitchFamily="34" charset="0"/>
                <a:ea typeface="Cambria" pitchFamily="34" charset="-122"/>
                <a:cs typeface="Cambria" pitchFamily="34" charset="-120"/>
              </a:rPr>
              <a:t>SQL for Data Analysis:</a:t>
            </a:r>
            <a:endParaRPr lang="en-US" sz="4200" dirty="0"/>
          </a:p>
          <a:p>
            <a:pPr indent="0" marL="0">
              <a:lnSpc>
                <a:spcPts val="4800"/>
              </a:lnSpc>
              <a:buNone/>
            </a:pPr>
            <a:r>
              <a:rPr lang="en-US" sz="4200" b="1" dirty="0">
                <a:solidFill>
                  <a:srgbClr val="FFFFFF"/>
                </a:solidFill>
                <a:latin typeface="Cambria" pitchFamily="34" charset="0"/>
                <a:ea typeface="Cambria" pitchFamily="34" charset="-122"/>
                <a:cs typeface="Cambria" pitchFamily="34" charset="-120"/>
              </a:rPr>
              <a:t>Foundations</a:t>
            </a:r>
            <a:endParaRPr lang="en-US" sz="4200" dirty="0"/>
          </a:p>
        </p:txBody>
      </p:sp>
      <p:sp>
        <p:nvSpPr>
          <p:cNvPr id="7" name="Text 5"/>
          <p:cNvSpPr/>
          <p:nvPr/>
        </p:nvSpPr>
        <p:spPr>
          <a:xfrm>
            <a:off x="822960" y="3337560"/>
            <a:ext cx="9326880" cy="640080"/>
          </a:xfrm>
          <a:prstGeom prst="rect">
            <a:avLst/>
          </a:prstGeom>
          <a:noFill/>
          <a:ln/>
        </p:spPr>
        <p:txBody>
          <a:bodyPr wrap="square" rtlCol="0" anchor="ctr"/>
          <a:lstStyle/>
          <a:p>
            <a:pPr indent="0" marL="0">
              <a:lnSpc>
                <a:spcPts val="2200"/>
              </a:lnSpc>
              <a:buNone/>
            </a:pPr>
            <a:r>
              <a:rPr lang="en-US" sz="1600" i="1" dirty="0">
                <a:solidFill>
                  <a:srgbClr val="CADCFC"/>
                </a:solidFill>
                <a:latin typeface="Calibri" pitchFamily="34" charset="0"/>
                <a:ea typeface="Calibri" pitchFamily="34" charset="-122"/>
                <a:cs typeface="Calibri" pitchFamily="34" charset="-120"/>
              </a:rPr>
              <a:t>Stages 1–4 · Topics 1–17 — from what a database is, to writing your first filtered, sorted queries.</a:t>
            </a:r>
            <a:endParaRPr lang="en-US" sz="1600" dirty="0"/>
          </a:p>
        </p:txBody>
      </p:sp>
      <p:sp>
        <p:nvSpPr>
          <p:cNvPr id="8" name="Shape 6"/>
          <p:cNvSpPr/>
          <p:nvPr/>
        </p:nvSpPr>
        <p:spPr>
          <a:xfrm>
            <a:off x="822960" y="4480560"/>
            <a:ext cx="2514600" cy="1508760"/>
          </a:xfrm>
          <a:prstGeom prst="roundRect">
            <a:avLst>
              <a:gd name="adj" fmla="val 5455"/>
            </a:avLst>
          </a:prstGeom>
          <a:solidFill>
            <a:srgbClr val="141B4D"/>
          </a:solidFill>
          <a:ln w="9525">
            <a:solidFill>
              <a:srgbClr val="C9A227"/>
            </a:solidFill>
            <a:prstDash val="solid"/>
          </a:ln>
        </p:spPr>
      </p:sp>
      <p:sp>
        <p:nvSpPr>
          <p:cNvPr id="9" name="Shape 7"/>
          <p:cNvSpPr/>
          <p:nvPr/>
        </p:nvSpPr>
        <p:spPr>
          <a:xfrm>
            <a:off x="1051560" y="4709160"/>
            <a:ext cx="530352" cy="530352"/>
          </a:xfrm>
          <a:prstGeom prst="ellipse">
            <a:avLst/>
          </a:prstGeom>
          <a:solidFill>
            <a:srgbClr val="C9A227"/>
          </a:solidFill>
          <a:ln/>
        </p:spPr>
      </p:sp>
      <p:pic>
        <p:nvPicPr>
          <p:cNvPr id="10" name="Image 0" descr="icons/database_navy.png">    </p:cNvPr>
          <p:cNvPicPr>
            <a:picLocks noChangeAspect="1"/>
          </p:cNvPicPr>
          <p:nvPr/>
        </p:nvPicPr>
        <p:blipFill>
          <a:blip r:embed="rId1"/>
          <a:stretch>
            <a:fillRect/>
          </a:stretch>
        </p:blipFill>
        <p:spPr>
          <a:xfrm>
            <a:off x="1189452" y="4847052"/>
            <a:ext cx="254569" cy="254569"/>
          </a:xfrm>
          <a:prstGeom prst="rect">
            <a:avLst/>
          </a:prstGeom>
        </p:spPr>
      </p:pic>
      <p:sp>
        <p:nvSpPr>
          <p:cNvPr id="11" name="Text 8"/>
          <p:cNvSpPr/>
          <p:nvPr/>
        </p:nvSpPr>
        <p:spPr>
          <a:xfrm>
            <a:off x="1051560" y="5349240"/>
            <a:ext cx="2057400" cy="32004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Stage 1</a:t>
            </a:r>
            <a:endParaRPr lang="en-US" sz="1300" dirty="0"/>
          </a:p>
        </p:txBody>
      </p:sp>
      <p:sp>
        <p:nvSpPr>
          <p:cNvPr id="12" name="Text 9"/>
          <p:cNvSpPr/>
          <p:nvPr/>
        </p:nvSpPr>
        <p:spPr>
          <a:xfrm>
            <a:off x="1051560" y="5650992"/>
            <a:ext cx="2057400" cy="320040"/>
          </a:xfrm>
          <a:prstGeom prst="rect">
            <a:avLst/>
          </a:prstGeom>
          <a:noFill/>
          <a:ln/>
        </p:spPr>
        <p:txBody>
          <a:bodyPr wrap="square" rtlCol="0" anchor="ctr"/>
          <a:lstStyle/>
          <a:p>
            <a:pPr indent="0" marL="0">
              <a:buNone/>
            </a:pPr>
            <a:r>
              <a:rPr lang="en-US" sz="1000" dirty="0">
                <a:solidFill>
                  <a:srgbClr val="CADCFC"/>
                </a:solidFill>
                <a:latin typeface="Calibri" pitchFamily="34" charset="0"/>
                <a:ea typeface="Calibri" pitchFamily="34" charset="-122"/>
                <a:cs typeface="Calibri" pitchFamily="34" charset="-120"/>
              </a:rPr>
              <a:t>Database Foundations</a:t>
            </a:r>
            <a:endParaRPr lang="en-US" sz="1000" dirty="0"/>
          </a:p>
        </p:txBody>
      </p:sp>
      <p:sp>
        <p:nvSpPr>
          <p:cNvPr id="13" name="Shape 10"/>
          <p:cNvSpPr/>
          <p:nvPr/>
        </p:nvSpPr>
        <p:spPr>
          <a:xfrm>
            <a:off x="3520440" y="4480560"/>
            <a:ext cx="2514600" cy="1508760"/>
          </a:xfrm>
          <a:prstGeom prst="roundRect">
            <a:avLst>
              <a:gd name="adj" fmla="val 5455"/>
            </a:avLst>
          </a:prstGeom>
          <a:solidFill>
            <a:srgbClr val="141B4D"/>
          </a:solidFill>
          <a:ln w="9525">
            <a:solidFill>
              <a:srgbClr val="C9A227"/>
            </a:solidFill>
            <a:prstDash val="solid"/>
          </a:ln>
        </p:spPr>
      </p:sp>
      <p:sp>
        <p:nvSpPr>
          <p:cNvPr id="14" name="Shape 11"/>
          <p:cNvSpPr/>
          <p:nvPr/>
        </p:nvSpPr>
        <p:spPr>
          <a:xfrm>
            <a:off x="3749040" y="4709160"/>
            <a:ext cx="530352" cy="530352"/>
          </a:xfrm>
          <a:prstGeom prst="ellipse">
            <a:avLst/>
          </a:prstGeom>
          <a:solidFill>
            <a:srgbClr val="C9A227"/>
          </a:solidFill>
          <a:ln/>
        </p:spPr>
      </p:sp>
      <p:pic>
        <p:nvPicPr>
          <p:cNvPr id="15" name="Image 1" descr="icons/search_navy.png">    </p:cNvPr>
          <p:cNvPicPr>
            <a:picLocks noChangeAspect="1"/>
          </p:cNvPicPr>
          <p:nvPr/>
        </p:nvPicPr>
        <p:blipFill>
          <a:blip r:embed="rId2"/>
          <a:stretch>
            <a:fillRect/>
          </a:stretch>
        </p:blipFill>
        <p:spPr>
          <a:xfrm>
            <a:off x="3886932" y="4847052"/>
            <a:ext cx="254569" cy="254569"/>
          </a:xfrm>
          <a:prstGeom prst="rect">
            <a:avLst/>
          </a:prstGeom>
        </p:spPr>
      </p:pic>
      <p:sp>
        <p:nvSpPr>
          <p:cNvPr id="16" name="Text 12"/>
          <p:cNvSpPr/>
          <p:nvPr/>
        </p:nvSpPr>
        <p:spPr>
          <a:xfrm>
            <a:off x="3749040" y="5349240"/>
            <a:ext cx="2057400" cy="32004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Stage 2</a:t>
            </a:r>
            <a:endParaRPr lang="en-US" sz="1300" dirty="0"/>
          </a:p>
        </p:txBody>
      </p:sp>
      <p:sp>
        <p:nvSpPr>
          <p:cNvPr id="17" name="Text 13"/>
          <p:cNvSpPr/>
          <p:nvPr/>
        </p:nvSpPr>
        <p:spPr>
          <a:xfrm>
            <a:off x="3749040" y="5650992"/>
            <a:ext cx="2057400" cy="320040"/>
          </a:xfrm>
          <a:prstGeom prst="rect">
            <a:avLst/>
          </a:prstGeom>
          <a:noFill/>
          <a:ln/>
        </p:spPr>
        <p:txBody>
          <a:bodyPr wrap="square" rtlCol="0" anchor="ctr"/>
          <a:lstStyle/>
          <a:p>
            <a:pPr indent="0" marL="0">
              <a:buNone/>
            </a:pPr>
            <a:r>
              <a:rPr lang="en-US" sz="1000" dirty="0">
                <a:solidFill>
                  <a:srgbClr val="CADCFC"/>
                </a:solidFill>
                <a:latin typeface="Calibri" pitchFamily="34" charset="0"/>
                <a:ea typeface="Calibri" pitchFamily="34" charset="-122"/>
                <a:cs typeface="Calibri" pitchFamily="34" charset="-120"/>
              </a:rPr>
              <a:t>Basic Data Retrieval</a:t>
            </a:r>
            <a:endParaRPr lang="en-US" sz="1000" dirty="0"/>
          </a:p>
        </p:txBody>
      </p:sp>
      <p:sp>
        <p:nvSpPr>
          <p:cNvPr id="18" name="Shape 14"/>
          <p:cNvSpPr/>
          <p:nvPr/>
        </p:nvSpPr>
        <p:spPr>
          <a:xfrm>
            <a:off x="6217920" y="4480560"/>
            <a:ext cx="2514600" cy="1508760"/>
          </a:xfrm>
          <a:prstGeom prst="roundRect">
            <a:avLst>
              <a:gd name="adj" fmla="val 5455"/>
            </a:avLst>
          </a:prstGeom>
          <a:solidFill>
            <a:srgbClr val="141B4D"/>
          </a:solidFill>
          <a:ln w="9525">
            <a:solidFill>
              <a:srgbClr val="C9A227"/>
            </a:solidFill>
            <a:prstDash val="solid"/>
          </a:ln>
        </p:spPr>
      </p:sp>
      <p:sp>
        <p:nvSpPr>
          <p:cNvPr id="19" name="Shape 15"/>
          <p:cNvSpPr/>
          <p:nvPr/>
        </p:nvSpPr>
        <p:spPr>
          <a:xfrm>
            <a:off x="6446520" y="4709160"/>
            <a:ext cx="530352" cy="530352"/>
          </a:xfrm>
          <a:prstGeom prst="ellipse">
            <a:avLst/>
          </a:prstGeom>
          <a:solidFill>
            <a:srgbClr val="C9A227"/>
          </a:solidFill>
          <a:ln/>
        </p:spPr>
      </p:sp>
      <p:pic>
        <p:nvPicPr>
          <p:cNvPr id="20" name="Image 2" descr="icons/filter_navy.png">    </p:cNvPr>
          <p:cNvPicPr>
            <a:picLocks noChangeAspect="1"/>
          </p:cNvPicPr>
          <p:nvPr/>
        </p:nvPicPr>
        <p:blipFill>
          <a:blip r:embed="rId3"/>
          <a:stretch>
            <a:fillRect/>
          </a:stretch>
        </p:blipFill>
        <p:spPr>
          <a:xfrm>
            <a:off x="6584412" y="4847052"/>
            <a:ext cx="254569" cy="254569"/>
          </a:xfrm>
          <a:prstGeom prst="rect">
            <a:avLst/>
          </a:prstGeom>
        </p:spPr>
      </p:pic>
      <p:sp>
        <p:nvSpPr>
          <p:cNvPr id="21" name="Text 16"/>
          <p:cNvSpPr/>
          <p:nvPr/>
        </p:nvSpPr>
        <p:spPr>
          <a:xfrm>
            <a:off x="6446520" y="5349240"/>
            <a:ext cx="2057400" cy="32004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Stage 3</a:t>
            </a:r>
            <a:endParaRPr lang="en-US" sz="1300" dirty="0"/>
          </a:p>
        </p:txBody>
      </p:sp>
      <p:sp>
        <p:nvSpPr>
          <p:cNvPr id="22" name="Text 17"/>
          <p:cNvSpPr/>
          <p:nvPr/>
        </p:nvSpPr>
        <p:spPr>
          <a:xfrm>
            <a:off x="6446520" y="5650992"/>
            <a:ext cx="2057400" cy="320040"/>
          </a:xfrm>
          <a:prstGeom prst="rect">
            <a:avLst/>
          </a:prstGeom>
          <a:noFill/>
          <a:ln/>
        </p:spPr>
        <p:txBody>
          <a:bodyPr wrap="square" rtlCol="0" anchor="ctr"/>
          <a:lstStyle/>
          <a:p>
            <a:pPr indent="0" marL="0">
              <a:buNone/>
            </a:pPr>
            <a:r>
              <a:rPr lang="en-US" sz="1000" dirty="0">
                <a:solidFill>
                  <a:srgbClr val="CADCFC"/>
                </a:solidFill>
                <a:latin typeface="Calibri" pitchFamily="34" charset="0"/>
                <a:ea typeface="Calibri" pitchFamily="34" charset="-122"/>
                <a:cs typeface="Calibri" pitchFamily="34" charset="-120"/>
              </a:rPr>
              <a:t>Filtering Data Properly</a:t>
            </a:r>
            <a:endParaRPr lang="en-US" sz="1000" dirty="0"/>
          </a:p>
        </p:txBody>
      </p:sp>
      <p:sp>
        <p:nvSpPr>
          <p:cNvPr id="23" name="Shape 18"/>
          <p:cNvSpPr/>
          <p:nvPr/>
        </p:nvSpPr>
        <p:spPr>
          <a:xfrm>
            <a:off x="8915400" y="4480560"/>
            <a:ext cx="2514600" cy="1508760"/>
          </a:xfrm>
          <a:prstGeom prst="roundRect">
            <a:avLst>
              <a:gd name="adj" fmla="val 5455"/>
            </a:avLst>
          </a:prstGeom>
          <a:solidFill>
            <a:srgbClr val="141B4D"/>
          </a:solidFill>
          <a:ln w="9525">
            <a:solidFill>
              <a:srgbClr val="C9A227"/>
            </a:solidFill>
            <a:prstDash val="solid"/>
          </a:ln>
        </p:spPr>
      </p:sp>
      <p:sp>
        <p:nvSpPr>
          <p:cNvPr id="24" name="Shape 19"/>
          <p:cNvSpPr/>
          <p:nvPr/>
        </p:nvSpPr>
        <p:spPr>
          <a:xfrm>
            <a:off x="9144000" y="4709160"/>
            <a:ext cx="530352" cy="530352"/>
          </a:xfrm>
          <a:prstGeom prst="ellipse">
            <a:avLst/>
          </a:prstGeom>
          <a:solidFill>
            <a:srgbClr val="C9A227"/>
          </a:solidFill>
          <a:ln/>
        </p:spPr>
      </p:sp>
      <p:pic>
        <p:nvPicPr>
          <p:cNvPr id="25" name="Image 3" descr="icons/list_navy.png">    </p:cNvPr>
          <p:cNvPicPr>
            <a:picLocks noChangeAspect="1"/>
          </p:cNvPicPr>
          <p:nvPr/>
        </p:nvPicPr>
        <p:blipFill>
          <a:blip r:embed="rId4"/>
          <a:stretch>
            <a:fillRect/>
          </a:stretch>
        </p:blipFill>
        <p:spPr>
          <a:xfrm>
            <a:off x="9281892" y="4847052"/>
            <a:ext cx="254569" cy="254569"/>
          </a:xfrm>
          <a:prstGeom prst="rect">
            <a:avLst/>
          </a:prstGeom>
        </p:spPr>
      </p:pic>
      <p:sp>
        <p:nvSpPr>
          <p:cNvPr id="26" name="Text 20"/>
          <p:cNvSpPr/>
          <p:nvPr/>
        </p:nvSpPr>
        <p:spPr>
          <a:xfrm>
            <a:off x="9144000" y="5349240"/>
            <a:ext cx="2057400" cy="320040"/>
          </a:xfrm>
          <a:prstGeom prst="rect">
            <a:avLst/>
          </a:prstGeom>
          <a:noFill/>
          <a:ln/>
        </p:spPr>
        <p:txBody>
          <a:bodyPr wrap="square" rtlCol="0" anchor="ctr"/>
          <a:lstStyle/>
          <a:p>
            <a:pPr indent="0" marL="0">
              <a:buNone/>
            </a:pPr>
            <a:r>
              <a:rPr lang="en-US" sz="1300" b="1" dirty="0">
                <a:solidFill>
                  <a:srgbClr val="FFFFFF"/>
                </a:solidFill>
                <a:latin typeface="Cambria" pitchFamily="34" charset="0"/>
                <a:ea typeface="Cambria" pitchFamily="34" charset="-122"/>
                <a:cs typeface="Cambria" pitchFamily="34" charset="-120"/>
              </a:rPr>
              <a:t>Stage 4</a:t>
            </a:r>
            <a:endParaRPr lang="en-US" sz="1300" dirty="0"/>
          </a:p>
        </p:txBody>
      </p:sp>
      <p:sp>
        <p:nvSpPr>
          <p:cNvPr id="27" name="Text 21"/>
          <p:cNvSpPr/>
          <p:nvPr/>
        </p:nvSpPr>
        <p:spPr>
          <a:xfrm>
            <a:off x="9144000" y="5650992"/>
            <a:ext cx="2057400" cy="320040"/>
          </a:xfrm>
          <a:prstGeom prst="rect">
            <a:avLst/>
          </a:prstGeom>
          <a:noFill/>
          <a:ln/>
        </p:spPr>
        <p:txBody>
          <a:bodyPr wrap="square" rtlCol="0" anchor="ctr"/>
          <a:lstStyle/>
          <a:p>
            <a:pPr indent="0" marL="0">
              <a:buNone/>
            </a:pPr>
            <a:r>
              <a:rPr lang="en-US" sz="1000" dirty="0">
                <a:solidFill>
                  <a:srgbClr val="CADCFC"/>
                </a:solidFill>
                <a:latin typeface="Calibri" pitchFamily="34" charset="0"/>
                <a:ea typeface="Calibri" pitchFamily="34" charset="-122"/>
                <a:cs typeface="Calibri" pitchFamily="34" charset="-120"/>
              </a:rPr>
              <a:t>Sorting &amp; Limiting</a:t>
            </a:r>
            <a:endParaRPr lang="en-US" sz="1000" dirty="0"/>
          </a:p>
        </p:txBody>
      </p:sp>
      <p:sp>
        <p:nvSpPr>
          <p:cNvPr id="28" name="Text 2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01</a:t>
            </a:r>
            <a:endParaRPr lang="en-US"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3 · KEYS &amp; RELATIONSHIPS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Relationship Types &amp; Referential Integrity</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10</a:t>
            </a:r>
            <a:endParaRPr lang="en-US" sz="1000" dirty="0"/>
          </a:p>
        </p:txBody>
      </p:sp>
      <p:sp>
        <p:nvSpPr>
          <p:cNvPr id="5" name="Shape 3"/>
          <p:cNvSpPr/>
          <p:nvPr/>
        </p:nvSpPr>
        <p:spPr>
          <a:xfrm>
            <a:off x="640080" y="1691640"/>
            <a:ext cx="3520440" cy="2286000"/>
          </a:xfrm>
          <a:prstGeom prst="roundRect">
            <a:avLst>
              <a:gd name="adj" fmla="val 4000"/>
            </a:avLst>
          </a:prstGeom>
          <a:solidFill>
            <a:srgbClr val="F3F4FA"/>
          </a:solidFill>
          <a:ln w="12700">
            <a:solidFill>
              <a:srgbClr val="E4E6F0"/>
            </a:solidFill>
            <a:prstDash val="solid"/>
          </a:ln>
        </p:spPr>
      </p:sp>
      <p:sp>
        <p:nvSpPr>
          <p:cNvPr id="6" name="Text 4"/>
          <p:cNvSpPr/>
          <p:nvPr/>
        </p:nvSpPr>
        <p:spPr>
          <a:xfrm>
            <a:off x="868680" y="1874520"/>
            <a:ext cx="3063240" cy="411480"/>
          </a:xfrm>
          <a:prstGeom prst="rect">
            <a:avLst/>
          </a:prstGeom>
          <a:noFill/>
          <a:ln/>
        </p:spPr>
        <p:txBody>
          <a:bodyPr wrap="square" rtlCol="0" anchor="ctr"/>
          <a:lstStyle/>
          <a:p>
            <a:pPr indent="0" marL="0">
              <a:buNone/>
            </a:pPr>
            <a:r>
              <a:rPr lang="en-US" sz="1400" b="1" dirty="0">
                <a:solidFill>
                  <a:srgbClr val="1E2761"/>
                </a:solidFill>
                <a:latin typeface="Cambria" pitchFamily="34" charset="0"/>
                <a:ea typeface="Cambria" pitchFamily="34" charset="-122"/>
                <a:cs typeface="Cambria" pitchFamily="34" charset="-120"/>
              </a:rPr>
              <a:t>One-to-One</a:t>
            </a:r>
            <a:endParaRPr lang="en-US" sz="1400" dirty="0"/>
          </a:p>
        </p:txBody>
      </p:sp>
      <p:sp>
        <p:nvSpPr>
          <p:cNvPr id="7" name="Text 5"/>
          <p:cNvSpPr/>
          <p:nvPr/>
        </p:nvSpPr>
        <p:spPr>
          <a:xfrm>
            <a:off x="868680" y="2377440"/>
            <a:ext cx="3063240" cy="914400"/>
          </a:xfrm>
          <a:prstGeom prst="rect">
            <a:avLst/>
          </a:prstGeom>
          <a:noFill/>
          <a:ln/>
        </p:spPr>
        <p:txBody>
          <a:bodyPr wrap="square" rtlCol="0" anchor="ctr"/>
          <a:lstStyle/>
          <a:p>
            <a:pPr indent="0" marL="0">
              <a:lnSpc>
                <a:spcPts val="1400"/>
              </a:lnSpc>
              <a:buNone/>
            </a:pPr>
            <a:r>
              <a:rPr lang="en-US" sz="1100" dirty="0">
                <a:solidFill>
                  <a:srgbClr val="5B6178"/>
                </a:solidFill>
                <a:latin typeface="Calibri" pitchFamily="34" charset="0"/>
                <a:ea typeface="Calibri" pitchFamily="34" charset="-122"/>
                <a:cs typeface="Calibri" pitchFamily="34" charset="-120"/>
              </a:rPr>
              <a:t>Each row in Table A matches exactly one row in Table B.</a:t>
            </a:r>
            <a:endParaRPr lang="en-US" sz="1100" dirty="0"/>
          </a:p>
        </p:txBody>
      </p:sp>
      <p:sp>
        <p:nvSpPr>
          <p:cNvPr id="8" name="Text 6"/>
          <p:cNvSpPr/>
          <p:nvPr/>
        </p:nvSpPr>
        <p:spPr>
          <a:xfrm>
            <a:off x="868680" y="3383280"/>
            <a:ext cx="3063240" cy="457200"/>
          </a:xfrm>
          <a:prstGeom prst="rect">
            <a:avLst/>
          </a:prstGeom>
          <a:noFill/>
          <a:ln/>
        </p:spPr>
        <p:txBody>
          <a:bodyPr wrap="square" rtlCol="0" anchor="ctr"/>
          <a:lstStyle/>
          <a:p>
            <a:pPr indent="0" marL="0">
              <a:buNone/>
            </a:pPr>
            <a:r>
              <a:rPr lang="en-US" sz="1050" b="1" dirty="0">
                <a:solidFill>
                  <a:srgbClr val="8A6D00"/>
                </a:solidFill>
                <a:latin typeface="Consolas" pitchFamily="34" charset="0"/>
                <a:ea typeface="Consolas" pitchFamily="34" charset="-122"/>
                <a:cs typeface="Consolas" pitchFamily="34" charset="-120"/>
              </a:rPr>
              <a:t>Customer ↔ Passport Number</a:t>
            </a:r>
            <a:endParaRPr lang="en-US" sz="1050" dirty="0"/>
          </a:p>
        </p:txBody>
      </p:sp>
      <p:sp>
        <p:nvSpPr>
          <p:cNvPr id="9" name="Shape 7"/>
          <p:cNvSpPr/>
          <p:nvPr/>
        </p:nvSpPr>
        <p:spPr>
          <a:xfrm>
            <a:off x="4334256" y="1691640"/>
            <a:ext cx="3520440" cy="2286000"/>
          </a:xfrm>
          <a:prstGeom prst="roundRect">
            <a:avLst>
              <a:gd name="adj" fmla="val 4000"/>
            </a:avLst>
          </a:prstGeom>
          <a:solidFill>
            <a:srgbClr val="1E2761"/>
          </a:solidFill>
          <a:ln/>
        </p:spPr>
      </p:sp>
      <p:sp>
        <p:nvSpPr>
          <p:cNvPr id="10" name="Text 8"/>
          <p:cNvSpPr/>
          <p:nvPr/>
        </p:nvSpPr>
        <p:spPr>
          <a:xfrm>
            <a:off x="4562856" y="1874520"/>
            <a:ext cx="3063240" cy="411480"/>
          </a:xfrm>
          <a:prstGeom prst="rect">
            <a:avLst/>
          </a:prstGeom>
          <a:noFill/>
          <a:ln/>
        </p:spPr>
        <p:txBody>
          <a:bodyPr wrap="square" rtlCol="0" anchor="ctr"/>
          <a:lstStyle/>
          <a:p>
            <a:pPr indent="0" marL="0">
              <a:buNone/>
            </a:pPr>
            <a:r>
              <a:rPr lang="en-US" sz="1400" b="1" dirty="0">
                <a:solidFill>
                  <a:srgbClr val="FFFFFF"/>
                </a:solidFill>
                <a:latin typeface="Cambria" pitchFamily="34" charset="0"/>
                <a:ea typeface="Cambria" pitchFamily="34" charset="-122"/>
                <a:cs typeface="Cambria" pitchFamily="34" charset="-120"/>
              </a:rPr>
              <a:t>One-to-Many</a:t>
            </a:r>
            <a:endParaRPr lang="en-US" sz="1400" dirty="0"/>
          </a:p>
        </p:txBody>
      </p:sp>
      <p:sp>
        <p:nvSpPr>
          <p:cNvPr id="11" name="Text 9"/>
          <p:cNvSpPr/>
          <p:nvPr/>
        </p:nvSpPr>
        <p:spPr>
          <a:xfrm>
            <a:off x="4562856" y="2377440"/>
            <a:ext cx="3063240" cy="914400"/>
          </a:xfrm>
          <a:prstGeom prst="rect">
            <a:avLst/>
          </a:prstGeom>
          <a:noFill/>
          <a:ln/>
        </p:spPr>
        <p:txBody>
          <a:bodyPr wrap="square" rtlCol="0" anchor="ctr"/>
          <a:lstStyle/>
          <a:p>
            <a:pPr indent="0" marL="0">
              <a:lnSpc>
                <a:spcPts val="1400"/>
              </a:lnSpc>
              <a:buNone/>
            </a:pPr>
            <a:r>
              <a:rPr lang="en-US" sz="1100" dirty="0">
                <a:solidFill>
                  <a:srgbClr val="CADCFC"/>
                </a:solidFill>
                <a:latin typeface="Calibri" pitchFamily="34" charset="0"/>
                <a:ea typeface="Calibri" pitchFamily="34" charset="-122"/>
                <a:cs typeface="Calibri" pitchFamily="34" charset="-120"/>
              </a:rPr>
              <a:t>One row in Table A can match many rows in Table B — the most common relationship.</a:t>
            </a:r>
            <a:endParaRPr lang="en-US" sz="1100" dirty="0"/>
          </a:p>
        </p:txBody>
      </p:sp>
      <p:sp>
        <p:nvSpPr>
          <p:cNvPr id="12" name="Text 10"/>
          <p:cNvSpPr/>
          <p:nvPr/>
        </p:nvSpPr>
        <p:spPr>
          <a:xfrm>
            <a:off x="4562856" y="3383280"/>
            <a:ext cx="3063240" cy="457200"/>
          </a:xfrm>
          <a:prstGeom prst="rect">
            <a:avLst/>
          </a:prstGeom>
          <a:noFill/>
          <a:ln/>
        </p:spPr>
        <p:txBody>
          <a:bodyPr wrap="square" rtlCol="0" anchor="ctr"/>
          <a:lstStyle/>
          <a:p>
            <a:pPr indent="0" marL="0">
              <a:buNone/>
            </a:pPr>
            <a:r>
              <a:rPr lang="en-US" sz="1050" b="1" dirty="0">
                <a:solidFill>
                  <a:srgbClr val="C9A227"/>
                </a:solidFill>
                <a:latin typeface="Consolas" pitchFamily="34" charset="0"/>
                <a:ea typeface="Consolas" pitchFamily="34" charset="-122"/>
                <a:cs typeface="Consolas" pitchFamily="34" charset="-120"/>
              </a:rPr>
              <a:t>One customer → many orders</a:t>
            </a:r>
            <a:endParaRPr lang="en-US" sz="1050" dirty="0"/>
          </a:p>
        </p:txBody>
      </p:sp>
      <p:sp>
        <p:nvSpPr>
          <p:cNvPr id="13" name="Shape 11"/>
          <p:cNvSpPr/>
          <p:nvPr/>
        </p:nvSpPr>
        <p:spPr>
          <a:xfrm>
            <a:off x="8028432" y="1691640"/>
            <a:ext cx="3520440" cy="2286000"/>
          </a:xfrm>
          <a:prstGeom prst="roundRect">
            <a:avLst>
              <a:gd name="adj" fmla="val 4000"/>
            </a:avLst>
          </a:prstGeom>
          <a:solidFill>
            <a:srgbClr val="F3F4FA"/>
          </a:solidFill>
          <a:ln w="12700">
            <a:solidFill>
              <a:srgbClr val="E4E6F0"/>
            </a:solidFill>
            <a:prstDash val="solid"/>
          </a:ln>
        </p:spPr>
      </p:sp>
      <p:sp>
        <p:nvSpPr>
          <p:cNvPr id="14" name="Text 12"/>
          <p:cNvSpPr/>
          <p:nvPr/>
        </p:nvSpPr>
        <p:spPr>
          <a:xfrm>
            <a:off x="8257032" y="1874520"/>
            <a:ext cx="3063240" cy="411480"/>
          </a:xfrm>
          <a:prstGeom prst="rect">
            <a:avLst/>
          </a:prstGeom>
          <a:noFill/>
          <a:ln/>
        </p:spPr>
        <p:txBody>
          <a:bodyPr wrap="square" rtlCol="0" anchor="ctr"/>
          <a:lstStyle/>
          <a:p>
            <a:pPr indent="0" marL="0">
              <a:buNone/>
            </a:pPr>
            <a:r>
              <a:rPr lang="en-US" sz="1400" b="1" dirty="0">
                <a:solidFill>
                  <a:srgbClr val="1E2761"/>
                </a:solidFill>
                <a:latin typeface="Cambria" pitchFamily="34" charset="0"/>
                <a:ea typeface="Cambria" pitchFamily="34" charset="-122"/>
                <a:cs typeface="Cambria" pitchFamily="34" charset="-120"/>
              </a:rPr>
              <a:t>Many-to-Many</a:t>
            </a:r>
            <a:endParaRPr lang="en-US" sz="1400" dirty="0"/>
          </a:p>
        </p:txBody>
      </p:sp>
      <p:sp>
        <p:nvSpPr>
          <p:cNvPr id="15" name="Text 13"/>
          <p:cNvSpPr/>
          <p:nvPr/>
        </p:nvSpPr>
        <p:spPr>
          <a:xfrm>
            <a:off x="8257032" y="2377440"/>
            <a:ext cx="3063240" cy="914400"/>
          </a:xfrm>
          <a:prstGeom prst="rect">
            <a:avLst/>
          </a:prstGeom>
          <a:noFill/>
          <a:ln/>
        </p:spPr>
        <p:txBody>
          <a:bodyPr wrap="square" rtlCol="0" anchor="ctr"/>
          <a:lstStyle/>
          <a:p>
            <a:pPr indent="0" marL="0">
              <a:lnSpc>
                <a:spcPts val="1400"/>
              </a:lnSpc>
              <a:buNone/>
            </a:pPr>
            <a:r>
              <a:rPr lang="en-US" sz="1100" dirty="0">
                <a:solidFill>
                  <a:srgbClr val="5B6178"/>
                </a:solidFill>
                <a:latin typeface="Calibri" pitchFamily="34" charset="0"/>
                <a:ea typeface="Calibri" pitchFamily="34" charset="-122"/>
                <a:cs typeface="Calibri" pitchFamily="34" charset="-120"/>
              </a:rPr>
              <a:t>Many rows in A can match many rows in B, usually via a linking table.</a:t>
            </a:r>
            <a:endParaRPr lang="en-US" sz="1100" dirty="0"/>
          </a:p>
        </p:txBody>
      </p:sp>
      <p:sp>
        <p:nvSpPr>
          <p:cNvPr id="16" name="Text 14"/>
          <p:cNvSpPr/>
          <p:nvPr/>
        </p:nvSpPr>
        <p:spPr>
          <a:xfrm>
            <a:off x="8257032" y="3383280"/>
            <a:ext cx="3063240" cy="457200"/>
          </a:xfrm>
          <a:prstGeom prst="rect">
            <a:avLst/>
          </a:prstGeom>
          <a:noFill/>
          <a:ln/>
        </p:spPr>
        <p:txBody>
          <a:bodyPr wrap="square" rtlCol="0" anchor="ctr"/>
          <a:lstStyle/>
          <a:p>
            <a:pPr indent="0" marL="0">
              <a:buNone/>
            </a:pPr>
            <a:r>
              <a:rPr lang="en-US" sz="1050" b="1" dirty="0">
                <a:solidFill>
                  <a:srgbClr val="8A6D00"/>
                </a:solidFill>
                <a:latin typeface="Consolas" pitchFamily="34" charset="0"/>
                <a:ea typeface="Consolas" pitchFamily="34" charset="-122"/>
                <a:cs typeface="Consolas" pitchFamily="34" charset="-120"/>
              </a:rPr>
              <a:t>Students ↔ Courses</a:t>
            </a:r>
            <a:endParaRPr lang="en-US" sz="1050" dirty="0"/>
          </a:p>
        </p:txBody>
      </p:sp>
      <p:sp>
        <p:nvSpPr>
          <p:cNvPr id="17" name="Shape 15"/>
          <p:cNvSpPr/>
          <p:nvPr/>
        </p:nvSpPr>
        <p:spPr>
          <a:xfrm>
            <a:off x="640080" y="4206240"/>
            <a:ext cx="10908792" cy="914400"/>
          </a:xfrm>
          <a:prstGeom prst="roundRect">
            <a:avLst>
              <a:gd name="adj" fmla="val 8000"/>
            </a:avLst>
          </a:prstGeom>
          <a:solidFill>
            <a:srgbClr val="EEF0F9"/>
          </a:solidFill>
          <a:ln w="12700">
            <a:solidFill>
              <a:srgbClr val="1E2761"/>
            </a:solidFill>
            <a:prstDash val="solid"/>
          </a:ln>
        </p:spPr>
      </p:sp>
      <p:sp>
        <p:nvSpPr>
          <p:cNvPr id="18" name="Text 16"/>
          <p:cNvSpPr/>
          <p:nvPr/>
        </p:nvSpPr>
        <p:spPr>
          <a:xfrm>
            <a:off x="868680" y="433425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9" name="Text 17"/>
          <p:cNvSpPr/>
          <p:nvPr/>
        </p:nvSpPr>
        <p:spPr>
          <a:xfrm>
            <a:off x="868680" y="46451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Referential integrity means a foreign key value must either match a real primary key value in the other table, or be NULL — the database won't let an order point to a CustomerID that doesn't exist. This is what keeps related tables trustworthy as they grow.</a:t>
            </a:r>
            <a:endParaRPr lang="en-U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4 · INTRODUCTION TO SQL</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What SQL Is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11</a:t>
            </a:r>
            <a:endParaRPr lang="en-US" sz="1000" dirty="0"/>
          </a:p>
        </p:txBody>
      </p:sp>
      <p:sp>
        <p:nvSpPr>
          <p:cNvPr id="5" name="Text 3"/>
          <p:cNvSpPr/>
          <p:nvPr/>
        </p:nvSpPr>
        <p:spPr>
          <a:xfrm>
            <a:off x="640080" y="1417320"/>
            <a:ext cx="10908792" cy="731520"/>
          </a:xfrm>
          <a:prstGeom prst="rect">
            <a:avLst/>
          </a:prstGeom>
          <a:noFill/>
          <a:ln/>
        </p:spPr>
        <p:txBody>
          <a:bodyPr wrap="square" rtlCol="0" anchor="ctr"/>
          <a:lstStyle/>
          <a:p>
            <a:pPr indent="0" marL="0">
              <a:lnSpc>
                <a:spcPts val="1800"/>
              </a:lnSpc>
              <a:buNone/>
            </a:pPr>
            <a:r>
              <a:rPr lang="en-US" sz="1350" dirty="0">
                <a:solidFill>
                  <a:srgbClr val="1F2430"/>
                </a:solidFill>
                <a:latin typeface="Calibri" pitchFamily="34" charset="0"/>
                <a:ea typeface="Calibri" pitchFamily="34" charset="-122"/>
                <a:cs typeface="Calibri" pitchFamily="34" charset="-120"/>
              </a:rPr>
              <a:t>SQL (Structured Query Language) is how you ask a relational database questions and give it instructions — to retrieve, filter, summarize, or change data. Every topic from here on is learning to write SQL statements.</a:t>
            </a:r>
            <a:endParaRPr lang="en-US" sz="1350" dirty="0"/>
          </a:p>
        </p:txBody>
      </p:sp>
      <p:sp>
        <p:nvSpPr>
          <p:cNvPr id="6" name="Shape 4"/>
          <p:cNvSpPr/>
          <p:nvPr/>
        </p:nvSpPr>
        <p:spPr>
          <a:xfrm>
            <a:off x="640080" y="2377440"/>
            <a:ext cx="3520440" cy="868680"/>
          </a:xfrm>
          <a:prstGeom prst="roundRect">
            <a:avLst>
              <a:gd name="adj" fmla="val 8421"/>
            </a:avLst>
          </a:prstGeom>
          <a:solidFill>
            <a:srgbClr val="1E2761"/>
          </a:solidFill>
          <a:ln/>
        </p:spPr>
      </p:sp>
      <p:sp>
        <p:nvSpPr>
          <p:cNvPr id="7" name="Text 5"/>
          <p:cNvSpPr/>
          <p:nvPr/>
        </p:nvSpPr>
        <p:spPr>
          <a:xfrm>
            <a:off x="868680" y="246888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SELECT</a:t>
            </a:r>
            <a:endParaRPr lang="en-US" sz="1500" dirty="0"/>
          </a:p>
        </p:txBody>
      </p:sp>
      <p:sp>
        <p:nvSpPr>
          <p:cNvPr id="8" name="Text 6"/>
          <p:cNvSpPr/>
          <p:nvPr/>
        </p:nvSpPr>
        <p:spPr>
          <a:xfrm>
            <a:off x="868680" y="285292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retrieve data</a:t>
            </a:r>
            <a:endParaRPr lang="en-US" sz="1050" dirty="0"/>
          </a:p>
        </p:txBody>
      </p:sp>
      <p:sp>
        <p:nvSpPr>
          <p:cNvPr id="9" name="Shape 7"/>
          <p:cNvSpPr/>
          <p:nvPr/>
        </p:nvSpPr>
        <p:spPr>
          <a:xfrm>
            <a:off x="4334256" y="2377440"/>
            <a:ext cx="3520440" cy="868680"/>
          </a:xfrm>
          <a:prstGeom prst="roundRect">
            <a:avLst>
              <a:gd name="adj" fmla="val 8421"/>
            </a:avLst>
          </a:prstGeom>
          <a:solidFill>
            <a:srgbClr val="1E2761"/>
          </a:solidFill>
          <a:ln/>
        </p:spPr>
      </p:sp>
      <p:sp>
        <p:nvSpPr>
          <p:cNvPr id="10" name="Text 8"/>
          <p:cNvSpPr/>
          <p:nvPr/>
        </p:nvSpPr>
        <p:spPr>
          <a:xfrm>
            <a:off x="4562856" y="246888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FROM</a:t>
            </a:r>
            <a:endParaRPr lang="en-US" sz="1500" dirty="0"/>
          </a:p>
        </p:txBody>
      </p:sp>
      <p:sp>
        <p:nvSpPr>
          <p:cNvPr id="11" name="Text 9"/>
          <p:cNvSpPr/>
          <p:nvPr/>
        </p:nvSpPr>
        <p:spPr>
          <a:xfrm>
            <a:off x="4562856" y="285292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which table</a:t>
            </a:r>
            <a:endParaRPr lang="en-US" sz="1050" dirty="0"/>
          </a:p>
        </p:txBody>
      </p:sp>
      <p:sp>
        <p:nvSpPr>
          <p:cNvPr id="12" name="Shape 10"/>
          <p:cNvSpPr/>
          <p:nvPr/>
        </p:nvSpPr>
        <p:spPr>
          <a:xfrm>
            <a:off x="8028432" y="2377440"/>
            <a:ext cx="3520440" cy="868680"/>
          </a:xfrm>
          <a:prstGeom prst="roundRect">
            <a:avLst>
              <a:gd name="adj" fmla="val 8421"/>
            </a:avLst>
          </a:prstGeom>
          <a:solidFill>
            <a:srgbClr val="1E2761"/>
          </a:solidFill>
          <a:ln/>
        </p:spPr>
      </p:sp>
      <p:sp>
        <p:nvSpPr>
          <p:cNvPr id="13" name="Text 11"/>
          <p:cNvSpPr/>
          <p:nvPr/>
        </p:nvSpPr>
        <p:spPr>
          <a:xfrm>
            <a:off x="8257032" y="246888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WHERE</a:t>
            </a:r>
            <a:endParaRPr lang="en-US" sz="1500" dirty="0"/>
          </a:p>
        </p:txBody>
      </p:sp>
      <p:sp>
        <p:nvSpPr>
          <p:cNvPr id="14" name="Text 12"/>
          <p:cNvSpPr/>
          <p:nvPr/>
        </p:nvSpPr>
        <p:spPr>
          <a:xfrm>
            <a:off x="8257032" y="285292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which rows</a:t>
            </a:r>
            <a:endParaRPr lang="en-US" sz="1050" dirty="0"/>
          </a:p>
        </p:txBody>
      </p:sp>
      <p:sp>
        <p:nvSpPr>
          <p:cNvPr id="15" name="Shape 13"/>
          <p:cNvSpPr/>
          <p:nvPr/>
        </p:nvSpPr>
        <p:spPr>
          <a:xfrm>
            <a:off x="640080" y="3429000"/>
            <a:ext cx="3520440" cy="868680"/>
          </a:xfrm>
          <a:prstGeom prst="roundRect">
            <a:avLst>
              <a:gd name="adj" fmla="val 8421"/>
            </a:avLst>
          </a:prstGeom>
          <a:solidFill>
            <a:srgbClr val="1E2761"/>
          </a:solidFill>
          <a:ln/>
        </p:spPr>
      </p:sp>
      <p:sp>
        <p:nvSpPr>
          <p:cNvPr id="16" name="Text 14"/>
          <p:cNvSpPr/>
          <p:nvPr/>
        </p:nvSpPr>
        <p:spPr>
          <a:xfrm>
            <a:off x="868680" y="352044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GROUP BY</a:t>
            </a:r>
            <a:endParaRPr lang="en-US" sz="1500" dirty="0"/>
          </a:p>
        </p:txBody>
      </p:sp>
      <p:sp>
        <p:nvSpPr>
          <p:cNvPr id="17" name="Text 15"/>
          <p:cNvSpPr/>
          <p:nvPr/>
        </p:nvSpPr>
        <p:spPr>
          <a:xfrm>
            <a:off x="868680" y="390448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summarize by group</a:t>
            </a:r>
            <a:endParaRPr lang="en-US" sz="1050" dirty="0"/>
          </a:p>
        </p:txBody>
      </p:sp>
      <p:sp>
        <p:nvSpPr>
          <p:cNvPr id="18" name="Shape 16"/>
          <p:cNvSpPr/>
          <p:nvPr/>
        </p:nvSpPr>
        <p:spPr>
          <a:xfrm>
            <a:off x="4334256" y="3429000"/>
            <a:ext cx="3520440" cy="868680"/>
          </a:xfrm>
          <a:prstGeom prst="roundRect">
            <a:avLst>
              <a:gd name="adj" fmla="val 8421"/>
            </a:avLst>
          </a:prstGeom>
          <a:solidFill>
            <a:srgbClr val="1E2761"/>
          </a:solidFill>
          <a:ln/>
        </p:spPr>
      </p:sp>
      <p:sp>
        <p:nvSpPr>
          <p:cNvPr id="19" name="Text 17"/>
          <p:cNvSpPr/>
          <p:nvPr/>
        </p:nvSpPr>
        <p:spPr>
          <a:xfrm>
            <a:off x="4562856" y="352044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ORDER BY</a:t>
            </a:r>
            <a:endParaRPr lang="en-US" sz="1500" dirty="0"/>
          </a:p>
        </p:txBody>
      </p:sp>
      <p:sp>
        <p:nvSpPr>
          <p:cNvPr id="20" name="Text 18"/>
          <p:cNvSpPr/>
          <p:nvPr/>
        </p:nvSpPr>
        <p:spPr>
          <a:xfrm>
            <a:off x="4562856" y="390448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sort results</a:t>
            </a:r>
            <a:endParaRPr lang="en-US" sz="1050" dirty="0"/>
          </a:p>
        </p:txBody>
      </p:sp>
      <p:sp>
        <p:nvSpPr>
          <p:cNvPr id="21" name="Shape 19"/>
          <p:cNvSpPr/>
          <p:nvPr/>
        </p:nvSpPr>
        <p:spPr>
          <a:xfrm>
            <a:off x="8028432" y="3429000"/>
            <a:ext cx="3520440" cy="868680"/>
          </a:xfrm>
          <a:prstGeom prst="roundRect">
            <a:avLst>
              <a:gd name="adj" fmla="val 8421"/>
            </a:avLst>
          </a:prstGeom>
          <a:solidFill>
            <a:srgbClr val="1E2761"/>
          </a:solidFill>
          <a:ln/>
        </p:spPr>
      </p:sp>
      <p:sp>
        <p:nvSpPr>
          <p:cNvPr id="22" name="Text 20"/>
          <p:cNvSpPr/>
          <p:nvPr/>
        </p:nvSpPr>
        <p:spPr>
          <a:xfrm>
            <a:off x="8257032" y="3520440"/>
            <a:ext cx="3063240" cy="365760"/>
          </a:xfrm>
          <a:prstGeom prst="rect">
            <a:avLst/>
          </a:prstGeom>
          <a:noFill/>
          <a:ln/>
        </p:spPr>
        <p:txBody>
          <a:bodyPr wrap="square" rtlCol="0" anchor="ctr"/>
          <a:lstStyle/>
          <a:p>
            <a:pPr indent="0" marL="0">
              <a:buNone/>
            </a:pPr>
            <a:r>
              <a:rPr lang="en-US" sz="1500" b="1" dirty="0">
                <a:solidFill>
                  <a:srgbClr val="C9A227"/>
                </a:solidFill>
                <a:latin typeface="Consolas" pitchFamily="34" charset="0"/>
                <a:ea typeface="Consolas" pitchFamily="34" charset="-122"/>
                <a:cs typeface="Consolas" pitchFamily="34" charset="-120"/>
              </a:rPr>
              <a:t>JOIN</a:t>
            </a:r>
            <a:endParaRPr lang="en-US" sz="1500" dirty="0"/>
          </a:p>
        </p:txBody>
      </p:sp>
      <p:sp>
        <p:nvSpPr>
          <p:cNvPr id="23" name="Text 21"/>
          <p:cNvSpPr/>
          <p:nvPr/>
        </p:nvSpPr>
        <p:spPr>
          <a:xfrm>
            <a:off x="8257032" y="3904488"/>
            <a:ext cx="3063240" cy="32004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combine tables</a:t>
            </a:r>
            <a:endParaRPr lang="en-US" sz="1050" dirty="0"/>
          </a:p>
        </p:txBody>
      </p:sp>
      <p:sp>
        <p:nvSpPr>
          <p:cNvPr id="24" name="Text 22"/>
          <p:cNvSpPr/>
          <p:nvPr/>
        </p:nvSpPr>
        <p:spPr>
          <a:xfrm>
            <a:off x="640080" y="4709160"/>
            <a:ext cx="10908792" cy="457200"/>
          </a:xfrm>
          <a:prstGeom prst="rect">
            <a:avLst/>
          </a:prstGeom>
          <a:noFill/>
          <a:ln/>
        </p:spPr>
        <p:txBody>
          <a:bodyPr wrap="square" rtlCol="0" anchor="ctr"/>
          <a:lstStyle/>
          <a:p>
            <a:pPr indent="0" marL="0">
              <a:lnSpc>
                <a:spcPts val="1500"/>
              </a:lnSpc>
              <a:buNone/>
            </a:pPr>
            <a:r>
              <a:rPr lang="en-US" sz="1200" i="1" dirty="0">
                <a:solidFill>
                  <a:srgbClr val="5B6178"/>
                </a:solidFill>
                <a:latin typeface="Calibri" pitchFamily="34" charset="0"/>
                <a:ea typeface="Calibri" pitchFamily="34" charset="-122"/>
                <a:cs typeface="Calibri" pitchFamily="34" charset="-120"/>
              </a:rPr>
              <a:t>These are SQL keywords — reserved words with a fixed meaning to the database. You'll meet each one, in this order, across the next several stages.</a:t>
            </a:r>
            <a:endParaRPr lang="en-U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4 · INTRODUCTION TO SQL</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Query Structure &amp; Comments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12</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600"/>
              </a:lnSpc>
              <a:buNone/>
            </a:pPr>
            <a:r>
              <a:rPr lang="en-US" sz="1300" dirty="0">
                <a:solidFill>
                  <a:srgbClr val="1F2430"/>
                </a:solidFill>
                <a:latin typeface="Calibri" pitchFamily="34" charset="0"/>
                <a:ea typeface="Calibri" pitchFamily="34" charset="-122"/>
                <a:cs typeface="Calibri" pitchFamily="34" charset="-120"/>
              </a:rPr>
              <a:t>A SQL statement is built from keywords in a fixed order. Even the simplest query you'll write in Topic 5 already follows this structure:</a:t>
            </a:r>
            <a:endParaRPr lang="en-US" sz="1300" dirty="0"/>
          </a:p>
        </p:txBody>
      </p:sp>
      <p:sp>
        <p:nvSpPr>
          <p:cNvPr id="6" name="Shape 4"/>
          <p:cNvSpPr/>
          <p:nvPr/>
        </p:nvSpPr>
        <p:spPr>
          <a:xfrm>
            <a:off x="640080" y="1965960"/>
            <a:ext cx="10908792" cy="1545336"/>
          </a:xfrm>
          <a:prstGeom prst="roundRect">
            <a:avLst>
              <a:gd name="adj" fmla="val 3550"/>
            </a:avLst>
          </a:prstGeom>
          <a:solidFill>
            <a:srgbClr val="2B2F42"/>
          </a:solidFill>
          <a:ln/>
        </p:spPr>
      </p:sp>
      <p:sp>
        <p:nvSpPr>
          <p:cNvPr id="7" name="Text 5"/>
          <p:cNvSpPr/>
          <p:nvPr/>
        </p:nvSpPr>
        <p:spPr>
          <a:xfrm>
            <a:off x="868680" y="2075688"/>
            <a:ext cx="10451592" cy="1325880"/>
          </a:xfrm>
          <a:prstGeom prst="rect">
            <a:avLst/>
          </a:prstGeom>
          <a:noFill/>
          <a:ln/>
        </p:spPr>
        <p:txBody>
          <a:bodyPr wrap="square" rtlCol="0" anchor="t"/>
          <a:lstStyle/>
          <a:p>
            <a:pPr indent="0" marL="0">
              <a:lnSpc>
                <a:spcPts val="2192"/>
              </a:lnSpc>
              <a:buNone/>
            </a:pPr>
            <a:r>
              <a:rPr lang="en-US" sz="1300" dirty="0">
                <a:solidFill>
                  <a:srgbClr val="F3F4FA"/>
                </a:solidFill>
                <a:latin typeface="Consolas" pitchFamily="34" charset="0"/>
                <a:ea typeface="Consolas" pitchFamily="34" charset="-122"/>
                <a:cs typeface="Consolas" pitchFamily="34" charset="-120"/>
              </a:rPr>
              <a:t>SELECT   column_name         -- what to retrieve</a:t>
            </a:r>
            <a:endParaRPr lang="en-US" sz="1300" dirty="0"/>
          </a:p>
          <a:p>
            <a:pPr indent="0" marL="0">
              <a:lnSpc>
                <a:spcPts val="2192"/>
              </a:lnSpc>
              <a:buNone/>
            </a:pPr>
            <a:r>
              <a:rPr lang="en-US" sz="1300" dirty="0">
                <a:solidFill>
                  <a:srgbClr val="F3F4FA"/>
                </a:solidFill>
                <a:latin typeface="Consolas" pitchFamily="34" charset="0"/>
                <a:ea typeface="Consolas" pitchFamily="34" charset="-122"/>
                <a:cs typeface="Consolas" pitchFamily="34" charset="-120"/>
              </a:rPr>
              <a:t>FROM     table_name          -- which table</a:t>
            </a:r>
            <a:endParaRPr lang="en-US" sz="1300" dirty="0"/>
          </a:p>
          <a:p>
            <a:pPr indent="0" marL="0">
              <a:lnSpc>
                <a:spcPts val="2192"/>
              </a:lnSpc>
              <a:buNone/>
            </a:pPr>
            <a:r>
              <a:rPr lang="en-US" sz="1300" dirty="0">
                <a:solidFill>
                  <a:srgbClr val="F3F4FA"/>
                </a:solidFill>
                <a:latin typeface="Consolas" pitchFamily="34" charset="0"/>
                <a:ea typeface="Consolas" pitchFamily="34" charset="-122"/>
                <a:cs typeface="Consolas" pitchFamily="34" charset="-120"/>
              </a:rPr>
              <a:t>WHERE    condition           -- which rows (optional)</a:t>
            </a:r>
            <a:endParaRPr lang="en-US" sz="1300" dirty="0"/>
          </a:p>
          <a:p>
            <a:pPr indent="0" marL="0">
              <a:lnSpc>
                <a:spcPts val="2192"/>
              </a:lnSpc>
              <a:buNone/>
            </a:pPr>
            <a:r>
              <a:rPr lang="en-US" sz="1300" dirty="0">
                <a:solidFill>
                  <a:srgbClr val="F3F4FA"/>
                </a:solidFill>
                <a:latin typeface="Consolas" pitchFamily="34" charset="0"/>
                <a:ea typeface="Consolas" pitchFamily="34" charset="-122"/>
                <a:cs typeface="Consolas" pitchFamily="34" charset="-120"/>
              </a:rPr>
              <a:t>ORDER BY column_name;        -- how to sort (optional)</a:t>
            </a:r>
            <a:endParaRPr lang="en-US" sz="1300" dirty="0"/>
          </a:p>
        </p:txBody>
      </p:sp>
      <p:sp>
        <p:nvSpPr>
          <p:cNvPr id="8" name="Shape 6"/>
          <p:cNvSpPr/>
          <p:nvPr/>
        </p:nvSpPr>
        <p:spPr>
          <a:xfrm>
            <a:off x="640080" y="3566160"/>
            <a:ext cx="10908792" cy="914400"/>
          </a:xfrm>
          <a:prstGeom prst="roundRect">
            <a:avLst>
              <a:gd name="adj" fmla="val 8000"/>
            </a:avLst>
          </a:prstGeom>
          <a:solidFill>
            <a:srgbClr val="FBF3DA"/>
          </a:solidFill>
          <a:ln w="12700">
            <a:solidFill>
              <a:srgbClr val="C9A227"/>
            </a:solidFill>
            <a:prstDash val="solid"/>
          </a:ln>
        </p:spPr>
      </p:sp>
      <p:sp>
        <p:nvSpPr>
          <p:cNvPr id="9" name="Text 7"/>
          <p:cNvSpPr/>
          <p:nvPr/>
        </p:nvSpPr>
        <p:spPr>
          <a:xfrm>
            <a:off x="868680" y="369417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0" name="Text 8"/>
          <p:cNvSpPr/>
          <p:nvPr/>
        </p:nvSpPr>
        <p:spPr>
          <a:xfrm>
            <a:off x="868680" y="400507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Every SQL statement ends with a semicolon ( ; ). Keywords are conventionally written in CAPITALS (not required, but a near-universal convention that makes queries far easier to read) and table/column names in lowercase.</a:t>
            </a:r>
            <a:endParaRPr lang="en-US" sz="1200" dirty="0"/>
          </a:p>
        </p:txBody>
      </p:sp>
      <p:sp>
        <p:nvSpPr>
          <p:cNvPr id="11" name="Shape 9"/>
          <p:cNvSpPr/>
          <p:nvPr/>
        </p:nvSpPr>
        <p:spPr>
          <a:xfrm>
            <a:off x="640080" y="4526280"/>
            <a:ext cx="10908792" cy="914400"/>
          </a:xfrm>
          <a:prstGeom prst="roundRect">
            <a:avLst>
              <a:gd name="adj" fmla="val 8000"/>
            </a:avLst>
          </a:prstGeom>
          <a:solidFill>
            <a:srgbClr val="EEF0F9"/>
          </a:solidFill>
          <a:ln w="12700">
            <a:solidFill>
              <a:srgbClr val="1E2761"/>
            </a:solidFill>
            <a:prstDash val="solid"/>
          </a:ln>
        </p:spPr>
      </p:sp>
      <p:sp>
        <p:nvSpPr>
          <p:cNvPr id="12" name="Text 10"/>
          <p:cNvSpPr/>
          <p:nvPr/>
        </p:nvSpPr>
        <p:spPr>
          <a:xfrm>
            <a:off x="868680" y="465429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3" name="Text 11"/>
          <p:cNvSpPr/>
          <p:nvPr/>
        </p:nvSpPr>
        <p:spPr>
          <a:xfrm>
            <a:off x="868680" y="496519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The -- you see above is real SQL, not just this deck's notation: two dashes start a comment, and the database ignores everything after them on that line. Get in the habit of commenting anything non-obvious in your own queries — the next person reading it (often you, in six months) will thank you.</a:t>
            </a:r>
            <a:endParaRPr lang="en-US" sz="1200" dirty="0"/>
          </a:p>
        </p:txBody>
      </p:sp>
      <p:sp>
        <p:nvSpPr>
          <p:cNvPr id="14" name="Text 12"/>
          <p:cNvSpPr/>
          <p:nvPr/>
        </p:nvSpPr>
        <p:spPr>
          <a:xfrm>
            <a:off x="640080" y="5623560"/>
            <a:ext cx="10908792" cy="457200"/>
          </a:xfrm>
          <a:prstGeom prst="rect">
            <a:avLst/>
          </a:prstGeom>
          <a:noFill/>
          <a:ln/>
        </p:spPr>
        <p:txBody>
          <a:bodyPr wrap="square" rtlCol="0" anchor="ctr"/>
          <a:lstStyle/>
          <a:p>
            <a:pPr indent="0" marL="0">
              <a:buNone/>
            </a:pPr>
            <a:r>
              <a:rPr lang="en-US" sz="1200" b="1" i="1" dirty="0">
                <a:solidFill>
                  <a:srgbClr val="C9A227"/>
                </a:solidFill>
                <a:latin typeface="Calibri" pitchFamily="34" charset="0"/>
                <a:ea typeface="Calibri" pitchFamily="34" charset="-122"/>
                <a:cs typeface="Calibri" pitchFamily="34" charset="-120"/>
              </a:rPr>
              <a:t>Next: Getting Started walks you through installing PostgreSQL and DBeaver so you can run queries like this one for real.</a:t>
            </a:r>
            <a:endParaRPr lang="en-U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Your SQL Environment</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13</a:t>
            </a:r>
            <a:endParaRPr lang="en-US" sz="1000" dirty="0"/>
          </a:p>
        </p:txBody>
      </p:sp>
      <p:sp>
        <p:nvSpPr>
          <p:cNvPr id="5" name="Text 3"/>
          <p:cNvSpPr/>
          <p:nvPr/>
        </p:nvSpPr>
        <p:spPr>
          <a:xfrm>
            <a:off x="640080" y="1417320"/>
            <a:ext cx="10908792" cy="731520"/>
          </a:xfrm>
          <a:prstGeom prst="rect">
            <a:avLst/>
          </a:prstGeom>
          <a:noFill/>
          <a:ln/>
        </p:spPr>
        <p:txBody>
          <a:bodyPr wrap="square" rtlCol="0" anchor="ctr"/>
          <a:lstStyle/>
          <a:p>
            <a:pPr indent="0" marL="0">
              <a:lnSpc>
                <a:spcPts val="1800"/>
              </a:lnSpc>
              <a:buNone/>
            </a:pPr>
            <a:r>
              <a:rPr lang="en-US" sz="1350" dirty="0">
                <a:solidFill>
                  <a:srgbClr val="1F2430"/>
                </a:solidFill>
                <a:latin typeface="Calibri" pitchFamily="34" charset="0"/>
                <a:ea typeface="Calibri" pitchFamily="34" charset="-122"/>
                <a:cs typeface="Calibri" pitchFamily="34" charset="-120"/>
              </a:rPr>
              <a:t>Every query from Stage 2 onward is meant to be typed and run by you, not just read. That takes two pieces of free software, installed in order — a database server to hold your data, and a client to talk to it.</a:t>
            </a:r>
            <a:endParaRPr lang="en-US" sz="1350" dirty="0"/>
          </a:p>
        </p:txBody>
      </p:sp>
      <p:sp>
        <p:nvSpPr>
          <p:cNvPr id="6" name="Shape 4"/>
          <p:cNvSpPr/>
          <p:nvPr/>
        </p:nvSpPr>
        <p:spPr>
          <a:xfrm>
            <a:off x="640080" y="2286000"/>
            <a:ext cx="5212080" cy="2377440"/>
          </a:xfrm>
          <a:prstGeom prst="roundRect">
            <a:avLst>
              <a:gd name="adj" fmla="val 3846"/>
            </a:avLst>
          </a:prstGeom>
          <a:solidFill>
            <a:srgbClr val="1E2761"/>
          </a:solidFill>
          <a:ln/>
        </p:spPr>
      </p:sp>
      <p:sp>
        <p:nvSpPr>
          <p:cNvPr id="7" name="Shape 5"/>
          <p:cNvSpPr/>
          <p:nvPr/>
        </p:nvSpPr>
        <p:spPr>
          <a:xfrm>
            <a:off x="914400" y="2560320"/>
            <a:ext cx="594360" cy="594360"/>
          </a:xfrm>
          <a:prstGeom prst="ellipse">
            <a:avLst/>
          </a:prstGeom>
          <a:solidFill>
            <a:srgbClr val="C9A227"/>
          </a:solidFill>
          <a:ln/>
        </p:spPr>
      </p:sp>
      <p:pic>
        <p:nvPicPr>
          <p:cNvPr id="8" name="Image 0" descr="icons/server_navy.png">    </p:cNvPr>
          <p:cNvPicPr>
            <a:picLocks noChangeAspect="1"/>
          </p:cNvPicPr>
          <p:nvPr/>
        </p:nvPicPr>
        <p:blipFill>
          <a:blip r:embed="rId1"/>
          <a:stretch>
            <a:fillRect/>
          </a:stretch>
        </p:blipFill>
        <p:spPr>
          <a:xfrm>
            <a:off x="1068934" y="2714854"/>
            <a:ext cx="285293" cy="285293"/>
          </a:xfrm>
          <a:prstGeom prst="rect">
            <a:avLst/>
          </a:prstGeom>
        </p:spPr>
      </p:pic>
      <p:sp>
        <p:nvSpPr>
          <p:cNvPr id="9" name="Text 6"/>
          <p:cNvSpPr/>
          <p:nvPr/>
        </p:nvSpPr>
        <p:spPr>
          <a:xfrm>
            <a:off x="1691640" y="2578608"/>
            <a:ext cx="3931920" cy="365760"/>
          </a:xfrm>
          <a:prstGeom prst="rect">
            <a:avLst/>
          </a:prstGeom>
          <a:noFill/>
          <a:ln/>
        </p:spPr>
        <p:txBody>
          <a:bodyPr wrap="square"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PostgreSQL</a:t>
            </a:r>
            <a:endParaRPr lang="en-US" sz="1700" dirty="0"/>
          </a:p>
        </p:txBody>
      </p:sp>
      <p:sp>
        <p:nvSpPr>
          <p:cNvPr id="10" name="Text 7"/>
          <p:cNvSpPr/>
          <p:nvPr/>
        </p:nvSpPr>
        <p:spPr>
          <a:xfrm>
            <a:off x="1691640" y="2944368"/>
            <a:ext cx="3931920" cy="320040"/>
          </a:xfrm>
          <a:prstGeom prst="rect">
            <a:avLst/>
          </a:prstGeom>
          <a:noFill/>
          <a:ln/>
        </p:spPr>
        <p:txBody>
          <a:bodyPr wrap="square" rtlCol="0" anchor="ctr"/>
          <a:lstStyle/>
          <a:p>
            <a:pPr indent="0" marL="0">
              <a:buNone/>
            </a:pPr>
            <a:r>
              <a:rPr lang="en-US" sz="1050" i="1" dirty="0">
                <a:solidFill>
                  <a:srgbClr val="C9A227"/>
                </a:solidFill>
                <a:latin typeface="Calibri" pitchFamily="34" charset="0"/>
                <a:ea typeface="Calibri" pitchFamily="34" charset="-122"/>
                <a:cs typeface="Calibri" pitchFamily="34" charset="-120"/>
              </a:rPr>
              <a:t>The database server · postgresql.org</a:t>
            </a:r>
            <a:endParaRPr lang="en-US" sz="1050" dirty="0"/>
          </a:p>
        </p:txBody>
      </p:sp>
      <p:sp>
        <p:nvSpPr>
          <p:cNvPr id="11" name="Text 8"/>
          <p:cNvSpPr/>
          <p:nvPr/>
        </p:nvSpPr>
        <p:spPr>
          <a:xfrm>
            <a:off x="914400" y="3474720"/>
            <a:ext cx="4663440" cy="1051560"/>
          </a:xfrm>
          <a:prstGeom prst="rect">
            <a:avLst/>
          </a:prstGeom>
          <a:noFill/>
          <a:ln/>
        </p:spPr>
        <p:txBody>
          <a:bodyPr wrap="square" rtlCol="0" anchor="ctr"/>
          <a:lstStyle/>
          <a:p>
            <a:pPr indent="0" marL="0">
              <a:lnSpc>
                <a:spcPts val="1500"/>
              </a:lnSpc>
              <a:buNone/>
            </a:pPr>
            <a:r>
              <a:rPr lang="en-US" sz="1100" dirty="0">
                <a:solidFill>
                  <a:srgbClr val="CADCFC"/>
                </a:solidFill>
                <a:latin typeface="Calibri" pitchFamily="34" charset="0"/>
                <a:ea typeface="Calibri" pitchFamily="34" charset="-122"/>
                <a:cs typeface="Calibri" pitchFamily="34" charset="-120"/>
              </a:rPr>
              <a:t>Runs quietly in the background and actually stores your data. One of the four systems named in Topic 1, and the one this whole series standardizes on.</a:t>
            </a:r>
            <a:endParaRPr lang="en-US" sz="1100" dirty="0"/>
          </a:p>
        </p:txBody>
      </p:sp>
      <p:sp>
        <p:nvSpPr>
          <p:cNvPr id="12" name="Shape 9"/>
          <p:cNvSpPr/>
          <p:nvPr/>
        </p:nvSpPr>
        <p:spPr>
          <a:xfrm>
            <a:off x="6336792" y="2286000"/>
            <a:ext cx="5212080" cy="2377440"/>
          </a:xfrm>
          <a:prstGeom prst="roundRect">
            <a:avLst>
              <a:gd name="adj" fmla="val 3846"/>
            </a:avLst>
          </a:prstGeom>
          <a:solidFill>
            <a:srgbClr val="1E2761"/>
          </a:solidFill>
          <a:ln/>
        </p:spPr>
      </p:sp>
      <p:sp>
        <p:nvSpPr>
          <p:cNvPr id="13" name="Shape 10"/>
          <p:cNvSpPr/>
          <p:nvPr/>
        </p:nvSpPr>
        <p:spPr>
          <a:xfrm>
            <a:off x="6611112" y="2560320"/>
            <a:ext cx="594360" cy="594360"/>
          </a:xfrm>
          <a:prstGeom prst="ellipse">
            <a:avLst/>
          </a:prstGeom>
          <a:solidFill>
            <a:srgbClr val="C9A227"/>
          </a:solidFill>
          <a:ln/>
        </p:spPr>
      </p:sp>
      <p:pic>
        <p:nvPicPr>
          <p:cNvPr id="14" name="Image 1" descr="icons/terminal_navy.png">    </p:cNvPr>
          <p:cNvPicPr>
            <a:picLocks noChangeAspect="1"/>
          </p:cNvPicPr>
          <p:nvPr/>
        </p:nvPicPr>
        <p:blipFill>
          <a:blip r:embed="rId2"/>
          <a:stretch>
            <a:fillRect/>
          </a:stretch>
        </p:blipFill>
        <p:spPr>
          <a:xfrm>
            <a:off x="6765646" y="2714854"/>
            <a:ext cx="285293" cy="285293"/>
          </a:xfrm>
          <a:prstGeom prst="rect">
            <a:avLst/>
          </a:prstGeom>
        </p:spPr>
      </p:pic>
      <p:sp>
        <p:nvSpPr>
          <p:cNvPr id="15" name="Text 11"/>
          <p:cNvSpPr/>
          <p:nvPr/>
        </p:nvSpPr>
        <p:spPr>
          <a:xfrm>
            <a:off x="7388352" y="2578608"/>
            <a:ext cx="3931920" cy="365760"/>
          </a:xfrm>
          <a:prstGeom prst="rect">
            <a:avLst/>
          </a:prstGeom>
          <a:noFill/>
          <a:ln/>
        </p:spPr>
        <p:txBody>
          <a:bodyPr wrap="square" rtlCol="0" anchor="ctr"/>
          <a:lstStyle/>
          <a:p>
            <a:pPr indent="0" marL="0">
              <a:buNone/>
            </a:pPr>
            <a:r>
              <a:rPr lang="en-US" sz="1700" b="1" dirty="0">
                <a:solidFill>
                  <a:srgbClr val="FFFFFF"/>
                </a:solidFill>
                <a:latin typeface="Cambria" pitchFamily="34" charset="0"/>
                <a:ea typeface="Cambria" pitchFamily="34" charset="-122"/>
                <a:cs typeface="Cambria" pitchFamily="34" charset="-120"/>
              </a:rPr>
              <a:t>DBeaver</a:t>
            </a:r>
            <a:endParaRPr lang="en-US" sz="1700" dirty="0"/>
          </a:p>
        </p:txBody>
      </p:sp>
      <p:sp>
        <p:nvSpPr>
          <p:cNvPr id="16" name="Text 12"/>
          <p:cNvSpPr/>
          <p:nvPr/>
        </p:nvSpPr>
        <p:spPr>
          <a:xfrm>
            <a:off x="7388352" y="2944368"/>
            <a:ext cx="3931920" cy="320040"/>
          </a:xfrm>
          <a:prstGeom prst="rect">
            <a:avLst/>
          </a:prstGeom>
          <a:noFill/>
          <a:ln/>
        </p:spPr>
        <p:txBody>
          <a:bodyPr wrap="square" rtlCol="0" anchor="ctr"/>
          <a:lstStyle/>
          <a:p>
            <a:pPr indent="0" marL="0">
              <a:buNone/>
            </a:pPr>
            <a:r>
              <a:rPr lang="en-US" sz="1050" i="1" dirty="0">
                <a:solidFill>
                  <a:srgbClr val="C9A227"/>
                </a:solidFill>
                <a:latin typeface="Calibri" pitchFamily="34" charset="0"/>
                <a:ea typeface="Calibri" pitchFamily="34" charset="-122"/>
                <a:cs typeface="Calibri" pitchFamily="34" charset="-120"/>
              </a:rPr>
              <a:t>The client · dbeaver.io (Community Edition)</a:t>
            </a:r>
            <a:endParaRPr lang="en-US" sz="1050" dirty="0"/>
          </a:p>
        </p:txBody>
      </p:sp>
      <p:sp>
        <p:nvSpPr>
          <p:cNvPr id="17" name="Text 13"/>
          <p:cNvSpPr/>
          <p:nvPr/>
        </p:nvSpPr>
        <p:spPr>
          <a:xfrm>
            <a:off x="6611112" y="3474720"/>
            <a:ext cx="4663440" cy="1051560"/>
          </a:xfrm>
          <a:prstGeom prst="rect">
            <a:avLst/>
          </a:prstGeom>
          <a:noFill/>
          <a:ln/>
        </p:spPr>
        <p:txBody>
          <a:bodyPr wrap="square" rtlCol="0" anchor="ctr"/>
          <a:lstStyle/>
          <a:p>
            <a:pPr indent="0" marL="0">
              <a:lnSpc>
                <a:spcPts val="1500"/>
              </a:lnSpc>
              <a:buNone/>
            </a:pPr>
            <a:r>
              <a:rPr lang="en-US" sz="1100" dirty="0">
                <a:solidFill>
                  <a:srgbClr val="CADCFC"/>
                </a:solidFill>
                <a:latin typeface="Calibri" pitchFamily="34" charset="0"/>
                <a:ea typeface="Calibri" pitchFamily="34" charset="-122"/>
                <a:cs typeface="Calibri" pitchFamily="34" charset="-120"/>
              </a:rPr>
              <a:t>The application window you actually see and type into. DBeaver can also connect to MySQL, SQL Server, and SQLite — the same skill works everywhere.</a:t>
            </a:r>
            <a:endParaRPr lang="en-US" sz="1100" dirty="0"/>
          </a:p>
        </p:txBody>
      </p:sp>
      <p:sp>
        <p:nvSpPr>
          <p:cNvPr id="18" name="Shape 14"/>
          <p:cNvSpPr/>
          <p:nvPr/>
        </p:nvSpPr>
        <p:spPr>
          <a:xfrm>
            <a:off x="640080" y="4892040"/>
            <a:ext cx="10908792" cy="914400"/>
          </a:xfrm>
          <a:prstGeom prst="roundRect">
            <a:avLst>
              <a:gd name="adj" fmla="val 8000"/>
            </a:avLst>
          </a:prstGeom>
          <a:solidFill>
            <a:srgbClr val="EEF0F9"/>
          </a:solidFill>
          <a:ln w="12700">
            <a:solidFill>
              <a:srgbClr val="1E2761"/>
            </a:solidFill>
            <a:prstDash val="solid"/>
          </a:ln>
        </p:spPr>
      </p:sp>
      <p:sp>
        <p:nvSpPr>
          <p:cNvPr id="19" name="Text 15"/>
          <p:cNvSpPr/>
          <p:nvPr/>
        </p:nvSpPr>
        <p:spPr>
          <a:xfrm>
            <a:off x="868680" y="502005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20" name="Text 16"/>
          <p:cNvSpPr/>
          <p:nvPr/>
        </p:nvSpPr>
        <p:spPr>
          <a:xfrm>
            <a:off x="868680" y="53309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Install PostgreSQL first, then DBeaver. DBeaver is just a window — it has nothing to connect to until a PostgreSQL server is already running on your machine.</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Installing PostgreSQL</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14</a:t>
            </a:r>
            <a:endParaRPr lang="en-US" sz="1000" dirty="0"/>
          </a:p>
        </p:txBody>
      </p:sp>
      <p:sp>
        <p:nvSpPr>
          <p:cNvPr id="5" name="Text 3"/>
          <p:cNvSpPr/>
          <p:nvPr/>
        </p:nvSpPr>
        <p:spPr>
          <a:xfrm>
            <a:off x="640080" y="1554480"/>
            <a:ext cx="10908792" cy="530352"/>
          </a:xfrm>
          <a:prstGeom prst="rect">
            <a:avLst/>
          </a:prstGeom>
          <a:noFill/>
          <a:ln/>
        </p:spPr>
        <p:txBody>
          <a:bodyPr wrap="square" rtlCol="0" anchor="t"/>
          <a:lstStyle/>
          <a:p>
            <a:pPr indent="0" marL="0">
              <a:lnSpc>
                <a:spcPts val="1580"/>
              </a:lnSpc>
              <a:buNone/>
            </a:pPr>
            <a:r>
              <a:rPr lang="en-US" sz="1180" b="1" dirty="0">
                <a:solidFill>
                  <a:srgbClr val="1E2761"/>
                </a:solidFill>
                <a:latin typeface="Calibri" pitchFamily="34" charset="0"/>
                <a:ea typeface="Calibri" pitchFamily="34" charset="-122"/>
                <a:cs typeface="Calibri" pitchFamily="34" charset="-120"/>
              </a:rPr>
              <a:t>Step 1: </a:t>
            </a:r>
            <a:pPr indent="0" marL="0">
              <a:lnSpc>
                <a:spcPts val="1580"/>
              </a:lnSpc>
              <a:buNone/>
            </a:pPr>
            <a:r>
              <a:rPr lang="en-US" sz="1180" dirty="0">
                <a:solidFill>
                  <a:srgbClr val="1F2430"/>
                </a:solidFill>
                <a:latin typeface="Calibri" pitchFamily="34" charset="0"/>
                <a:ea typeface="Calibri" pitchFamily="34" charset="-122"/>
                <a:cs typeface="Calibri" pitchFamily="34" charset="-120"/>
              </a:rPr>
              <a:t>Go to postgresql.org/download and choose your operating system.</a:t>
            </a:r>
            <a:pPr indent="0" marL="0">
              <a:lnSpc>
                <a:spcPts val="1580"/>
              </a:lnSpc>
              <a:buNone/>
            </a:pPr>
            <a:r>
              <a:rPr lang="en-US" sz="1130" i="1" dirty="0">
                <a:solidFill>
                  <a:srgbClr val="5B6178"/>
                </a:solidFill>
                <a:latin typeface="Calibri" pitchFamily="34" charset="0"/>
                <a:ea typeface="Calibri" pitchFamily="34" charset="-122"/>
                <a:cs typeface="Calibri" pitchFamily="34" charset="-120"/>
              </a:rPr>
              <a:t>  →  You're directed to the EDB installer — the standard graphical installer for Windows and Mac.</a:t>
            </a:r>
            <a:endParaRPr lang="en-US" sz="1180" dirty="0"/>
          </a:p>
        </p:txBody>
      </p:sp>
      <p:sp>
        <p:nvSpPr>
          <p:cNvPr id="6" name="Text 4"/>
          <p:cNvSpPr/>
          <p:nvPr/>
        </p:nvSpPr>
        <p:spPr>
          <a:xfrm>
            <a:off x="640080" y="2084832"/>
            <a:ext cx="10908792" cy="530352"/>
          </a:xfrm>
          <a:prstGeom prst="rect">
            <a:avLst/>
          </a:prstGeom>
          <a:noFill/>
          <a:ln/>
        </p:spPr>
        <p:txBody>
          <a:bodyPr wrap="square" rtlCol="0" anchor="t"/>
          <a:lstStyle/>
          <a:p>
            <a:pPr indent="0" marL="0">
              <a:lnSpc>
                <a:spcPts val="1580"/>
              </a:lnSpc>
              <a:buNone/>
            </a:pPr>
            <a:r>
              <a:rPr lang="en-US" sz="1180" b="1" dirty="0">
                <a:solidFill>
                  <a:srgbClr val="1E2761"/>
                </a:solidFill>
                <a:latin typeface="Calibri" pitchFamily="34" charset="0"/>
                <a:ea typeface="Calibri" pitchFamily="34" charset="-122"/>
                <a:cs typeface="Calibri" pitchFamily="34" charset="-120"/>
              </a:rPr>
              <a:t>Step 2: </a:t>
            </a:r>
            <a:pPr indent="0" marL="0">
              <a:lnSpc>
                <a:spcPts val="1580"/>
              </a:lnSpc>
              <a:buNone/>
            </a:pPr>
            <a:r>
              <a:rPr lang="en-US" sz="1180" dirty="0">
                <a:solidFill>
                  <a:srgbClr val="1F2430"/>
                </a:solidFill>
                <a:latin typeface="Calibri" pitchFamily="34" charset="0"/>
                <a:ea typeface="Calibri" pitchFamily="34" charset="-122"/>
                <a:cs typeface="Calibri" pitchFamily="34" charset="-120"/>
              </a:rPr>
              <a:t>Download and run the installer, clicking Next through the introduction, install directory, and components screens (leave all components checked).</a:t>
            </a:r>
            <a:pPr indent="0" marL="0">
              <a:lnSpc>
                <a:spcPts val="1580"/>
              </a:lnSpc>
              <a:buNone/>
            </a:pPr>
            <a:r>
              <a:rPr lang="en-US" sz="1130" i="1" dirty="0">
                <a:solidFill>
                  <a:srgbClr val="5B6178"/>
                </a:solidFill>
                <a:latin typeface="Calibri" pitchFamily="34" charset="0"/>
                <a:ea typeface="Calibri" pitchFamily="34" charset="-122"/>
                <a:cs typeface="Calibri" pitchFamily="34" charset="-120"/>
              </a:rPr>
              <a:t>  →  The wizard proceeds screen by screen.</a:t>
            </a:r>
            <a:endParaRPr lang="en-US" sz="1180" dirty="0"/>
          </a:p>
        </p:txBody>
      </p:sp>
      <p:sp>
        <p:nvSpPr>
          <p:cNvPr id="7" name="Text 5"/>
          <p:cNvSpPr/>
          <p:nvPr/>
        </p:nvSpPr>
        <p:spPr>
          <a:xfrm>
            <a:off x="640080" y="2615184"/>
            <a:ext cx="10908792" cy="530352"/>
          </a:xfrm>
          <a:prstGeom prst="rect">
            <a:avLst/>
          </a:prstGeom>
          <a:noFill/>
          <a:ln/>
        </p:spPr>
        <p:txBody>
          <a:bodyPr wrap="square" rtlCol="0" anchor="t"/>
          <a:lstStyle/>
          <a:p>
            <a:pPr indent="0" marL="0">
              <a:lnSpc>
                <a:spcPts val="1580"/>
              </a:lnSpc>
              <a:buNone/>
            </a:pPr>
            <a:r>
              <a:rPr lang="en-US" sz="1180" b="1" dirty="0">
                <a:solidFill>
                  <a:srgbClr val="1E2761"/>
                </a:solidFill>
                <a:latin typeface="Calibri" pitchFamily="34" charset="0"/>
                <a:ea typeface="Calibri" pitchFamily="34" charset="-122"/>
                <a:cs typeface="Calibri" pitchFamily="34" charset="-120"/>
              </a:rPr>
              <a:t>Step 3: </a:t>
            </a:r>
            <a:pPr indent="0" marL="0">
              <a:lnSpc>
                <a:spcPts val="1580"/>
              </a:lnSpc>
              <a:buNone/>
            </a:pPr>
            <a:r>
              <a:rPr lang="en-US" sz="1180" dirty="0">
                <a:solidFill>
                  <a:srgbClr val="1F2430"/>
                </a:solidFill>
                <a:latin typeface="Calibri" pitchFamily="34" charset="0"/>
                <a:ea typeface="Calibri" pitchFamily="34" charset="-122"/>
                <a:cs typeface="Calibri" pitchFamily="34" charset="-120"/>
              </a:rPr>
              <a:t>When asked for a password for the database superuser, type a password you'll remember and enter it again to confirm.</a:t>
            </a:r>
            <a:pPr indent="0" marL="0">
              <a:lnSpc>
                <a:spcPts val="1580"/>
              </a:lnSpc>
              <a:buNone/>
            </a:pPr>
            <a:r>
              <a:rPr lang="en-US" sz="1130" i="1" dirty="0">
                <a:solidFill>
                  <a:srgbClr val="5B6178"/>
                </a:solidFill>
                <a:latin typeface="Calibri" pitchFamily="34" charset="0"/>
                <a:ea typeface="Calibri" pitchFamily="34" charset="-122"/>
                <a:cs typeface="Calibri" pitchFamily="34" charset="-120"/>
              </a:rPr>
              <a:t>  →  This becomes the master password for your entire local database server.</a:t>
            </a:r>
            <a:endParaRPr lang="en-US" sz="1180" dirty="0"/>
          </a:p>
        </p:txBody>
      </p:sp>
      <p:sp>
        <p:nvSpPr>
          <p:cNvPr id="8" name="Text 6"/>
          <p:cNvSpPr/>
          <p:nvPr/>
        </p:nvSpPr>
        <p:spPr>
          <a:xfrm>
            <a:off x="640080" y="3145536"/>
            <a:ext cx="10908792" cy="530352"/>
          </a:xfrm>
          <a:prstGeom prst="rect">
            <a:avLst/>
          </a:prstGeom>
          <a:noFill/>
          <a:ln/>
        </p:spPr>
        <p:txBody>
          <a:bodyPr wrap="square" rtlCol="0" anchor="t"/>
          <a:lstStyle/>
          <a:p>
            <a:pPr indent="0" marL="0">
              <a:lnSpc>
                <a:spcPts val="1580"/>
              </a:lnSpc>
              <a:buNone/>
            </a:pPr>
            <a:r>
              <a:rPr lang="en-US" sz="1180" b="1" dirty="0">
                <a:solidFill>
                  <a:srgbClr val="1E2761"/>
                </a:solidFill>
                <a:latin typeface="Calibri" pitchFamily="34" charset="0"/>
                <a:ea typeface="Calibri" pitchFamily="34" charset="-122"/>
                <a:cs typeface="Calibri" pitchFamily="34" charset="-120"/>
              </a:rPr>
              <a:t>Step 4: </a:t>
            </a:r>
            <a:pPr indent="0" marL="0">
              <a:lnSpc>
                <a:spcPts val="1580"/>
              </a:lnSpc>
              <a:buNone/>
            </a:pPr>
            <a:r>
              <a:rPr lang="en-US" sz="1180" dirty="0">
                <a:solidFill>
                  <a:srgbClr val="1F2430"/>
                </a:solidFill>
                <a:latin typeface="Calibri" pitchFamily="34" charset="0"/>
                <a:ea typeface="Calibri" pitchFamily="34" charset="-122"/>
                <a:cs typeface="Calibri" pitchFamily="34" charset="-120"/>
              </a:rPr>
              <a:t>When asked for a port number, leave it at the default: 5432.</a:t>
            </a:r>
            <a:pPr indent="0" marL="0">
              <a:lnSpc>
                <a:spcPts val="1580"/>
              </a:lnSpc>
              <a:buNone/>
            </a:pPr>
            <a:r>
              <a:rPr lang="en-US" sz="1130" i="1" dirty="0">
                <a:solidFill>
                  <a:srgbClr val="5B6178"/>
                </a:solidFill>
                <a:latin typeface="Calibri" pitchFamily="34" charset="0"/>
                <a:ea typeface="Calibri" pitchFamily="34" charset="-122"/>
                <a:cs typeface="Calibri" pitchFamily="34" charset="-120"/>
              </a:rPr>
              <a:t>  →  This is the standard PostgreSQL port — DBeaver will expect it later.</a:t>
            </a:r>
            <a:endParaRPr lang="en-US" sz="1180" dirty="0"/>
          </a:p>
        </p:txBody>
      </p:sp>
      <p:sp>
        <p:nvSpPr>
          <p:cNvPr id="9" name="Text 7"/>
          <p:cNvSpPr/>
          <p:nvPr/>
        </p:nvSpPr>
        <p:spPr>
          <a:xfrm>
            <a:off x="640080" y="3675888"/>
            <a:ext cx="10908792" cy="530352"/>
          </a:xfrm>
          <a:prstGeom prst="rect">
            <a:avLst/>
          </a:prstGeom>
          <a:noFill/>
          <a:ln/>
        </p:spPr>
        <p:txBody>
          <a:bodyPr wrap="square" rtlCol="0" anchor="t"/>
          <a:lstStyle/>
          <a:p>
            <a:pPr indent="0" marL="0">
              <a:lnSpc>
                <a:spcPts val="1580"/>
              </a:lnSpc>
              <a:buNone/>
            </a:pPr>
            <a:r>
              <a:rPr lang="en-US" sz="1180" b="1" dirty="0">
                <a:solidFill>
                  <a:srgbClr val="1E2761"/>
                </a:solidFill>
                <a:latin typeface="Calibri" pitchFamily="34" charset="0"/>
                <a:ea typeface="Calibri" pitchFamily="34" charset="-122"/>
                <a:cs typeface="Calibri" pitchFamily="34" charset="-120"/>
              </a:rPr>
              <a:t>Step 5: </a:t>
            </a:r>
            <a:pPr indent="0" marL="0">
              <a:lnSpc>
                <a:spcPts val="1580"/>
              </a:lnSpc>
              <a:buNone/>
            </a:pPr>
            <a:r>
              <a:rPr lang="en-US" sz="1180" dirty="0">
                <a:solidFill>
                  <a:srgbClr val="1F2430"/>
                </a:solidFill>
                <a:latin typeface="Calibri" pitchFamily="34" charset="0"/>
                <a:ea typeface="Calibri" pitchFamily="34" charset="-122"/>
                <a:cs typeface="Calibri" pitchFamily="34" charset="-120"/>
              </a:rPr>
              <a:t>Click through the remaining screens to Install, then Finish. Uncheck “Launch Stack Builder” before finishing.</a:t>
            </a:r>
            <a:pPr indent="0" marL="0">
              <a:lnSpc>
                <a:spcPts val="1580"/>
              </a:lnSpc>
              <a:buNone/>
            </a:pPr>
            <a:r>
              <a:rPr lang="en-US" sz="1130" i="1" dirty="0">
                <a:solidFill>
                  <a:srgbClr val="5B6178"/>
                </a:solidFill>
                <a:latin typeface="Calibri" pitchFamily="34" charset="0"/>
                <a:ea typeface="Calibri" pitchFamily="34" charset="-122"/>
                <a:cs typeface="Calibri" pitchFamily="34" charset="-120"/>
              </a:rPr>
              <a:t>  →  PostgreSQL installs and starts running quietly in the background — you won't see a window for it.</a:t>
            </a:r>
            <a:endParaRPr lang="en-US" sz="1180" dirty="0"/>
          </a:p>
        </p:txBody>
      </p:sp>
      <p:sp>
        <p:nvSpPr>
          <p:cNvPr id="10" name="Shape 8"/>
          <p:cNvSpPr/>
          <p:nvPr/>
        </p:nvSpPr>
        <p:spPr>
          <a:xfrm>
            <a:off x="640080" y="5074920"/>
            <a:ext cx="10908792" cy="914400"/>
          </a:xfrm>
          <a:prstGeom prst="roundRect">
            <a:avLst>
              <a:gd name="adj" fmla="val 8000"/>
            </a:avLst>
          </a:prstGeom>
          <a:solidFill>
            <a:srgbClr val="FBEAE6"/>
          </a:solidFill>
          <a:ln w="12700">
            <a:solidFill>
              <a:srgbClr val="B3432B"/>
            </a:solidFill>
            <a:prstDash val="solid"/>
          </a:ln>
        </p:spPr>
      </p:sp>
      <p:sp>
        <p:nvSpPr>
          <p:cNvPr id="11" name="Text 9"/>
          <p:cNvSpPr/>
          <p:nvPr/>
        </p:nvSpPr>
        <p:spPr>
          <a:xfrm>
            <a:off x="868680" y="520293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2" name="Text 10"/>
          <p:cNvSpPr/>
          <p:nvPr/>
        </p:nvSpPr>
        <p:spPr>
          <a:xfrm>
            <a:off x="868680" y="551383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Write that superuser password down somewhere safe right now. Unlike a website, there's no “Forgot password” link — you'll type it into DBeaver in two slides, and losing it means reinstalling.</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Installing DBeaver</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15</a:t>
            </a:r>
            <a:endParaRPr lang="en-US" sz="1000" dirty="0"/>
          </a:p>
        </p:txBody>
      </p:sp>
      <p:sp>
        <p:nvSpPr>
          <p:cNvPr id="5" name="Text 3"/>
          <p:cNvSpPr/>
          <p:nvPr/>
        </p:nvSpPr>
        <p:spPr>
          <a:xfrm>
            <a:off x="640080" y="1554480"/>
            <a:ext cx="10908792" cy="621792"/>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1: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Go to dbeaver.io and click Download Community.</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The downloads page shows installers for Windows, Mac, and Linux.</a:t>
            </a:r>
            <a:endParaRPr lang="en-US" sz="1250" dirty="0"/>
          </a:p>
        </p:txBody>
      </p:sp>
      <p:sp>
        <p:nvSpPr>
          <p:cNvPr id="6" name="Text 4"/>
          <p:cNvSpPr/>
          <p:nvPr/>
        </p:nvSpPr>
        <p:spPr>
          <a:xfrm>
            <a:off x="640080" y="2176272"/>
            <a:ext cx="10908792" cy="621792"/>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2: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Windows: download and run the .exe installer, clicking Next through the wizard, then Install, then Finish.</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DBeaver is added to your Start Menu.</a:t>
            </a:r>
            <a:endParaRPr lang="en-US" sz="1250" dirty="0"/>
          </a:p>
        </p:txBody>
      </p:sp>
      <p:sp>
        <p:nvSpPr>
          <p:cNvPr id="7" name="Text 5"/>
          <p:cNvSpPr/>
          <p:nvPr/>
        </p:nvSpPr>
        <p:spPr>
          <a:xfrm>
            <a:off x="640080" y="2798064"/>
            <a:ext cx="10908792" cy="621792"/>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3: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Mac: download the .dmg file, open it, and drag the DBeaver icon into your Applications folder.</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DBeaver is added to your Applications.</a:t>
            </a:r>
            <a:endParaRPr lang="en-US" sz="1250" dirty="0"/>
          </a:p>
        </p:txBody>
      </p:sp>
      <p:sp>
        <p:nvSpPr>
          <p:cNvPr id="8" name="Text 6"/>
          <p:cNvSpPr/>
          <p:nvPr/>
        </p:nvSpPr>
        <p:spPr>
          <a:xfrm>
            <a:off x="640080" y="3419856"/>
            <a:ext cx="10908792" cy="621792"/>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4: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Open DBeaver for the first time.</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A window opens with an empty Database Navigator panel on the left — this confirms installation worked. You have no connections yet, which is expected.</a:t>
            </a:r>
            <a:endParaRPr lang="en-US" sz="1250" dirty="0"/>
          </a:p>
        </p:txBody>
      </p:sp>
      <p:sp>
        <p:nvSpPr>
          <p:cNvPr id="9" name="Shape 7"/>
          <p:cNvSpPr/>
          <p:nvPr/>
        </p:nvSpPr>
        <p:spPr>
          <a:xfrm>
            <a:off x="640080" y="4709160"/>
            <a:ext cx="10908792" cy="914400"/>
          </a:xfrm>
          <a:prstGeom prst="roundRect">
            <a:avLst>
              <a:gd name="adj" fmla="val 8000"/>
            </a:avLst>
          </a:prstGeom>
          <a:solidFill>
            <a:srgbClr val="FBF3DA"/>
          </a:solidFill>
          <a:ln w="12700">
            <a:solidFill>
              <a:srgbClr val="C9A227"/>
            </a:solidFill>
            <a:prstDash val="solid"/>
          </a:ln>
        </p:spPr>
      </p:sp>
      <p:sp>
        <p:nvSpPr>
          <p:cNvPr id="10" name="Text 8"/>
          <p:cNvSpPr/>
          <p:nvPr/>
        </p:nvSpPr>
        <p:spPr>
          <a:xfrm>
            <a:off x="868680" y="483717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1" name="Text 9"/>
          <p:cNvSpPr/>
          <p:nvPr/>
        </p:nvSpPr>
        <p:spPr>
          <a:xfrm>
            <a:off x="868680" y="514807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DBeaver may offer to install “sample databases” or additional drivers on first launch — you can skip or dismiss these. You'll create your own connection to PostgreSQL on the next slide.</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Connecting DBeaver to PostgreSQL</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16</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This is the one-time step that links the DBeaver window to the PostgreSQL server now running on your machine.</a:t>
            </a:r>
            <a:endParaRPr lang="en-US" sz="1300" dirty="0"/>
          </a:p>
        </p:txBody>
      </p:sp>
      <p:sp>
        <p:nvSpPr>
          <p:cNvPr id="6" name="Text 4"/>
          <p:cNvSpPr/>
          <p:nvPr/>
        </p:nvSpPr>
        <p:spPr>
          <a:xfrm>
            <a:off x="640080" y="1874520"/>
            <a:ext cx="10908792" cy="512064"/>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1: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Click the plug-with-a-plus icon in the top-left of the Database Navigator (or File → New → Database Connection).</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The ‘Connect to a database’ wizard opens, listing every database type DBeaver supports.</a:t>
            </a:r>
            <a:endParaRPr lang="en-US" sz="1150" dirty="0"/>
          </a:p>
        </p:txBody>
      </p:sp>
      <p:sp>
        <p:nvSpPr>
          <p:cNvPr id="7" name="Text 5"/>
          <p:cNvSpPr/>
          <p:nvPr/>
        </p:nvSpPr>
        <p:spPr>
          <a:xfrm>
            <a:off x="640080" y="2386584"/>
            <a:ext cx="10908792" cy="512064"/>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2: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Select PostgreSQL and click Next.</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A connection settings screen appears with fields for Host, Port, Database, Username, and Password.</a:t>
            </a:r>
            <a:endParaRPr lang="en-US" sz="1150" dirty="0"/>
          </a:p>
        </p:txBody>
      </p:sp>
      <p:sp>
        <p:nvSpPr>
          <p:cNvPr id="8" name="Text 6"/>
          <p:cNvSpPr/>
          <p:nvPr/>
        </p:nvSpPr>
        <p:spPr>
          <a:xfrm>
            <a:off x="640080" y="2898648"/>
            <a:ext cx="10908792" cy="512064"/>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3: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Leave Host as localhost and Port as 5432. Set Username to postgres, and Password to the superuser password you set during installation. Check ‘Save password.’</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All connection fields are filled in.</a:t>
            </a:r>
            <a:endParaRPr lang="en-US" sz="1150" dirty="0"/>
          </a:p>
        </p:txBody>
      </p:sp>
      <p:sp>
        <p:nvSpPr>
          <p:cNvPr id="9" name="Text 7"/>
          <p:cNvSpPr/>
          <p:nvPr/>
        </p:nvSpPr>
        <p:spPr>
          <a:xfrm>
            <a:off x="640080" y="3410712"/>
            <a:ext cx="10908792" cy="512064"/>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4: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Click Test Connection…</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The first time, DBeaver may offer to download the PostgreSQL driver files — click Download if asked, then wait a few seconds for ‘Connected’ to appear.</a:t>
            </a:r>
            <a:endParaRPr lang="en-US" sz="1150" dirty="0"/>
          </a:p>
        </p:txBody>
      </p:sp>
      <p:sp>
        <p:nvSpPr>
          <p:cNvPr id="10" name="Text 8"/>
          <p:cNvSpPr/>
          <p:nvPr/>
        </p:nvSpPr>
        <p:spPr>
          <a:xfrm>
            <a:off x="640080" y="3922776"/>
            <a:ext cx="10908792" cy="512064"/>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5: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Click Finish.</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A new PostgreSQL connection appears in the Database Navigator tree on the left, ready to expand.</a:t>
            </a:r>
            <a:endParaRPr lang="en-US" sz="11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Troubleshooting Common Errors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17</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600"/>
              </a:lnSpc>
              <a:buNone/>
            </a:pPr>
            <a:r>
              <a:rPr lang="en-US" sz="1250" dirty="0">
                <a:solidFill>
                  <a:srgbClr val="1F2430"/>
                </a:solidFill>
                <a:latin typeface="Calibri" pitchFamily="34" charset="0"/>
                <a:ea typeface="Calibri" pitchFamily="34" charset="-122"/>
                <a:cs typeface="Calibri" pitchFamily="34" charset="-120"/>
              </a:rPr>
              <a:t>Two categories of error will come up constantly for the rest of this series. Recognizing them on sight — rather than panicking — is itself a real skill.</a:t>
            </a:r>
            <a:endParaRPr lang="en-US" sz="1250" dirty="0"/>
          </a:p>
        </p:txBody>
      </p:sp>
      <p:graphicFrame>
        <p:nvGraphicFramePr>
          <p:cNvPr id="18" name="Table 0"/>
          <p:cNvGraphicFramePr>
            <a:graphicFrameLocks noGrp="1"/>
          </p:cNvGraphicFramePr>
          <p:nvPr>
            <p:extLst>
              <p:ext uri="{D42A27DB-BD31-4B8C-83A1-F6EECF244321}">
                <p14:modId xmlns:p14="http://schemas.microsoft.com/office/powerpoint/2010/main" val="1579011935"/>
              </p:ext>
            </p:extLst>
          </p:nvPr>
        </p:nvGraphicFramePr>
        <p:xfrm>
          <a:off x="640080" y="1965960"/>
          <a:ext cx="10908792" cy="914400"/>
        </p:xfrm>
        <a:graphic>
          <a:graphicData uri="http://schemas.openxmlformats.org/drawingml/2006/table">
            <a:tbl>
              <a:tblPr/>
              <a:tblGrid>
                <a:gridCol w="3291840"/>
                <a:gridCol w="3017520"/>
                <a:gridCol w="4599432"/>
              </a:tblGrid>
              <a:tr h="502920">
                <a:tc>
                  <a:txBody>
                    <a:bodyPr/>
                    <a:lstStyle/>
                    <a:p>
                      <a:pPr algn="l" indent="0" marL="0">
                        <a:buNone/>
                      </a:pPr>
                      <a:r>
                        <a:rPr lang="en-US" sz="1080" b="1" dirty="0">
                          <a:solidFill>
                            <a:srgbClr val="FFFFFF"/>
                          </a:solidFill>
                          <a:latin typeface="Calibri" pitchFamily="34" charset="0"/>
                          <a:ea typeface="Calibri" pitchFamily="34" charset="-122"/>
                          <a:cs typeface="Calibri" pitchFamily="34" charset="-120"/>
                        </a:rPr>
                        <a:t>If You See This…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080" b="1" dirty="0">
                          <a:solidFill>
                            <a:srgbClr val="FFFFFF"/>
                          </a:solidFill>
                          <a:latin typeface="Calibri" pitchFamily="34" charset="0"/>
                          <a:ea typeface="Calibri" pitchFamily="34" charset="-122"/>
                          <a:cs typeface="Calibri" pitchFamily="34" charset="-120"/>
                        </a:rPr>
                        <a:t>It Means…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080" b="1" dirty="0">
                          <a:solidFill>
                            <a:srgbClr val="FFFFFF"/>
                          </a:solidFill>
                          <a:latin typeface="Calibri" pitchFamily="34" charset="0"/>
                          <a:ea typeface="Calibri" pitchFamily="34" charset="-122"/>
                          <a:cs typeface="Calibri" pitchFamily="34" charset="-120"/>
                        </a:rPr>
                        <a:t>Do This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502920">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Connection refused / could not connect to server</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PostgreSQL isn't running</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Restart your computer, or start the PostgreSQL service manually (Services app on Windows; reopen Postgres app on Mac)</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502920">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password authentication failed for user “postgres”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Wrong password entered</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Re-enter the exact password you set during PostgreSQL installation — it's case-sensitive</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502920">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relation “x” does not exist</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Table name misspelled, or wrong database</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Check spelling (remember: lowercase) and confirm you're connected to novamart, not postgres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502920">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column “x” does not exist</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Column name misspelled</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Expand the table in the Navigator to see the exact column names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502920">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syntax error at or near “x”</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Missing comma, quote, or parenthesis</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80" dirty="0">
                          <a:solidFill>
                            <a:srgbClr val="1F2430"/>
                          </a:solidFill>
                          <a:latin typeface="Calibri" pitchFamily="34" charset="0"/>
                          <a:ea typeface="Calibri" pitchFamily="34" charset="-122"/>
                          <a:cs typeface="Calibri" pitchFamily="34" charset="-120"/>
                        </a:rPr>
                        <a:t>Re-read the statement character by character right before the word named in the error</a:t>
                      </a:r>
                      <a:endParaRPr lang="en-US" sz="108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7" name="Shape 4"/>
          <p:cNvSpPr/>
          <p:nvPr/>
        </p:nvSpPr>
        <p:spPr>
          <a:xfrm>
            <a:off x="640080" y="5349240"/>
            <a:ext cx="10908792" cy="914400"/>
          </a:xfrm>
          <a:prstGeom prst="roundRect">
            <a:avLst>
              <a:gd name="adj" fmla="val 8000"/>
            </a:avLst>
          </a:prstGeom>
          <a:solidFill>
            <a:srgbClr val="EEF0F9"/>
          </a:solidFill>
          <a:ln w="12700">
            <a:solidFill>
              <a:srgbClr val="1E2761"/>
            </a:solidFill>
            <a:prstDash val="solid"/>
          </a:ln>
        </p:spPr>
      </p:sp>
      <p:sp>
        <p:nvSpPr>
          <p:cNvPr id="8" name="Text 5"/>
          <p:cNvSpPr/>
          <p:nvPr/>
        </p:nvSpPr>
        <p:spPr>
          <a:xfrm>
            <a:off x="868680" y="547725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9" name="Text 6"/>
          <p:cNvSpPr/>
          <p:nvPr/>
        </p:nvSpPr>
        <p:spPr>
          <a:xfrm>
            <a:off x="868680" y="57881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Read error messages from the start, not just the last line. PostgreSQL almost always names the exact table, column, or word it choked on — that name is your fastest path to the fix.</a:t>
            </a:r>
            <a:endParaRPr lang="en-U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A Quick Tour of the DBeaver Interface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18</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Three areas matter for this entire series. You'll move between them constantly.</a:t>
            </a:r>
            <a:endParaRPr lang="en-US" sz="1300" dirty="0"/>
          </a:p>
        </p:txBody>
      </p:sp>
      <p:sp>
        <p:nvSpPr>
          <p:cNvPr id="6" name="Shape 4"/>
          <p:cNvSpPr/>
          <p:nvPr/>
        </p:nvSpPr>
        <p:spPr>
          <a:xfrm>
            <a:off x="640080" y="1965960"/>
            <a:ext cx="3520440" cy="2514600"/>
          </a:xfrm>
          <a:prstGeom prst="roundRect">
            <a:avLst>
              <a:gd name="adj" fmla="val 3273"/>
            </a:avLst>
          </a:prstGeom>
          <a:solidFill>
            <a:srgbClr val="1E2761"/>
          </a:solidFill>
          <a:ln/>
        </p:spPr>
      </p:sp>
      <p:sp>
        <p:nvSpPr>
          <p:cNvPr id="7" name="Shape 5"/>
          <p:cNvSpPr/>
          <p:nvPr/>
        </p:nvSpPr>
        <p:spPr>
          <a:xfrm>
            <a:off x="2125980" y="2194560"/>
            <a:ext cx="548640" cy="548640"/>
          </a:xfrm>
          <a:prstGeom prst="ellipse">
            <a:avLst/>
          </a:prstGeom>
          <a:solidFill>
            <a:srgbClr val="C9A227"/>
          </a:solidFill>
          <a:ln/>
        </p:spPr>
      </p:sp>
      <p:pic>
        <p:nvPicPr>
          <p:cNvPr id="8" name="Image 0" descr="icons/grid_navy.png">    </p:cNvPr>
          <p:cNvPicPr>
            <a:picLocks noChangeAspect="1"/>
          </p:cNvPicPr>
          <p:nvPr/>
        </p:nvPicPr>
        <p:blipFill>
          <a:blip r:embed="rId1"/>
          <a:stretch>
            <a:fillRect/>
          </a:stretch>
        </p:blipFill>
        <p:spPr>
          <a:xfrm>
            <a:off x="2268626" y="2337206"/>
            <a:ext cx="263347" cy="263347"/>
          </a:xfrm>
          <a:prstGeom prst="rect">
            <a:avLst/>
          </a:prstGeom>
        </p:spPr>
      </p:pic>
      <p:sp>
        <p:nvSpPr>
          <p:cNvPr id="9" name="Text 6"/>
          <p:cNvSpPr/>
          <p:nvPr/>
        </p:nvSpPr>
        <p:spPr>
          <a:xfrm>
            <a:off x="777240" y="2880360"/>
            <a:ext cx="3246120" cy="457200"/>
          </a:xfrm>
          <a:prstGeom prst="rect">
            <a:avLst/>
          </a:prstGeom>
          <a:noFill/>
          <a:ln/>
        </p:spPr>
        <p:txBody>
          <a:bodyPr wrap="square" rtlCol="0" anchor="ctr"/>
          <a:lstStyle/>
          <a:p>
            <a:pPr algn="ctr" indent="0" marL="0">
              <a:lnSpc>
                <a:spcPts val="1500"/>
              </a:lnSpc>
              <a:buNone/>
            </a:pPr>
            <a:r>
              <a:rPr lang="en-US" sz="1300" b="1" dirty="0">
                <a:solidFill>
                  <a:srgbClr val="FFFFFF"/>
                </a:solidFill>
                <a:latin typeface="Cambria" pitchFamily="34" charset="0"/>
                <a:ea typeface="Cambria" pitchFamily="34" charset="-122"/>
                <a:cs typeface="Cambria" pitchFamily="34" charset="-120"/>
              </a:rPr>
              <a:t>Database Navigator</a:t>
            </a:r>
            <a:endParaRPr lang="en-US" sz="1300" dirty="0"/>
          </a:p>
        </p:txBody>
      </p:sp>
      <p:sp>
        <p:nvSpPr>
          <p:cNvPr id="10" name="Text 7"/>
          <p:cNvSpPr/>
          <p:nvPr/>
        </p:nvSpPr>
        <p:spPr>
          <a:xfrm>
            <a:off x="822960" y="3383280"/>
            <a:ext cx="3154680" cy="1005840"/>
          </a:xfrm>
          <a:prstGeom prst="rect">
            <a:avLst/>
          </a:prstGeom>
          <a:noFill/>
          <a:ln/>
        </p:spPr>
        <p:txBody>
          <a:bodyPr wrap="square" rtlCol="0" anchor="ctr"/>
          <a:lstStyle/>
          <a:p>
            <a:pPr algn="ctr" indent="0" marL="0">
              <a:lnSpc>
                <a:spcPts val="1300"/>
              </a:lnSpc>
              <a:buNone/>
            </a:pPr>
            <a:r>
              <a:rPr lang="en-US" sz="1000" dirty="0">
                <a:solidFill>
                  <a:srgbClr val="CADCFC"/>
                </a:solidFill>
                <a:latin typeface="Calibri" pitchFamily="34" charset="0"/>
                <a:ea typeface="Calibri" pitchFamily="34" charset="-122"/>
                <a:cs typeface="Calibri" pitchFamily="34" charset="-120"/>
              </a:rPr>
              <a:t>The tree on the left: your connection, then Databases, then Schemas, then Tables. This is how you browse what exists.</a:t>
            </a:r>
            <a:endParaRPr lang="en-US" sz="1000" dirty="0"/>
          </a:p>
        </p:txBody>
      </p:sp>
      <p:sp>
        <p:nvSpPr>
          <p:cNvPr id="11" name="Shape 8"/>
          <p:cNvSpPr/>
          <p:nvPr/>
        </p:nvSpPr>
        <p:spPr>
          <a:xfrm>
            <a:off x="4334256" y="1965960"/>
            <a:ext cx="3520440" cy="2514600"/>
          </a:xfrm>
          <a:prstGeom prst="roundRect">
            <a:avLst>
              <a:gd name="adj" fmla="val 3273"/>
            </a:avLst>
          </a:prstGeom>
          <a:solidFill>
            <a:srgbClr val="1E2761"/>
          </a:solidFill>
          <a:ln/>
        </p:spPr>
      </p:sp>
      <p:sp>
        <p:nvSpPr>
          <p:cNvPr id="12" name="Shape 9"/>
          <p:cNvSpPr/>
          <p:nvPr/>
        </p:nvSpPr>
        <p:spPr>
          <a:xfrm>
            <a:off x="5820156" y="2194560"/>
            <a:ext cx="548640" cy="548640"/>
          </a:xfrm>
          <a:prstGeom prst="ellipse">
            <a:avLst/>
          </a:prstGeom>
          <a:solidFill>
            <a:srgbClr val="C9A227"/>
          </a:solidFill>
          <a:ln/>
        </p:spPr>
      </p:sp>
      <p:pic>
        <p:nvPicPr>
          <p:cNvPr id="13" name="Image 1" descr="icons/terminal_navy.png">    </p:cNvPr>
          <p:cNvPicPr>
            <a:picLocks noChangeAspect="1"/>
          </p:cNvPicPr>
          <p:nvPr/>
        </p:nvPicPr>
        <p:blipFill>
          <a:blip r:embed="rId2"/>
          <a:stretch>
            <a:fillRect/>
          </a:stretch>
        </p:blipFill>
        <p:spPr>
          <a:xfrm>
            <a:off x="5962802" y="2337206"/>
            <a:ext cx="263347" cy="263347"/>
          </a:xfrm>
          <a:prstGeom prst="rect">
            <a:avLst/>
          </a:prstGeom>
        </p:spPr>
      </p:pic>
      <p:sp>
        <p:nvSpPr>
          <p:cNvPr id="14" name="Text 10"/>
          <p:cNvSpPr/>
          <p:nvPr/>
        </p:nvSpPr>
        <p:spPr>
          <a:xfrm>
            <a:off x="4471416" y="2880360"/>
            <a:ext cx="3246120" cy="457200"/>
          </a:xfrm>
          <a:prstGeom prst="rect">
            <a:avLst/>
          </a:prstGeom>
          <a:noFill/>
          <a:ln/>
        </p:spPr>
        <p:txBody>
          <a:bodyPr wrap="square" rtlCol="0" anchor="ctr"/>
          <a:lstStyle/>
          <a:p>
            <a:pPr algn="ctr" indent="0" marL="0">
              <a:lnSpc>
                <a:spcPts val="1500"/>
              </a:lnSpc>
              <a:buNone/>
            </a:pPr>
            <a:r>
              <a:rPr lang="en-US" sz="1300" b="1" dirty="0">
                <a:solidFill>
                  <a:srgbClr val="FFFFFF"/>
                </a:solidFill>
                <a:latin typeface="Cambria" pitchFamily="34" charset="0"/>
                <a:ea typeface="Cambria" pitchFamily="34" charset="-122"/>
                <a:cs typeface="Cambria" pitchFamily="34" charset="-120"/>
              </a:rPr>
              <a:t>SQL Editor</a:t>
            </a:r>
            <a:endParaRPr lang="en-US" sz="1300" dirty="0"/>
          </a:p>
        </p:txBody>
      </p:sp>
      <p:sp>
        <p:nvSpPr>
          <p:cNvPr id="15" name="Text 11"/>
          <p:cNvSpPr/>
          <p:nvPr/>
        </p:nvSpPr>
        <p:spPr>
          <a:xfrm>
            <a:off x="4517136" y="3383280"/>
            <a:ext cx="3154680" cy="1005840"/>
          </a:xfrm>
          <a:prstGeom prst="rect">
            <a:avLst/>
          </a:prstGeom>
          <a:noFill/>
          <a:ln/>
        </p:spPr>
        <p:txBody>
          <a:bodyPr wrap="square" rtlCol="0" anchor="ctr"/>
          <a:lstStyle/>
          <a:p>
            <a:pPr algn="ctr" indent="0" marL="0">
              <a:lnSpc>
                <a:spcPts val="1300"/>
              </a:lnSpc>
              <a:buNone/>
            </a:pPr>
            <a:r>
              <a:rPr lang="en-US" sz="1000" dirty="0">
                <a:solidFill>
                  <a:srgbClr val="CADCFC"/>
                </a:solidFill>
                <a:latin typeface="Calibri" pitchFamily="34" charset="0"/>
                <a:ea typeface="Calibri" pitchFamily="34" charset="-122"/>
                <a:cs typeface="Calibri" pitchFamily="34" charset="-120"/>
              </a:rPr>
              <a:t>A text area for typing queries. Open one via the SQL Editor toolbar icon, or right-click a database → SQL Editor → New SQL Editor.</a:t>
            </a:r>
            <a:endParaRPr lang="en-US" sz="1000" dirty="0"/>
          </a:p>
        </p:txBody>
      </p:sp>
      <p:sp>
        <p:nvSpPr>
          <p:cNvPr id="16" name="Shape 12"/>
          <p:cNvSpPr/>
          <p:nvPr/>
        </p:nvSpPr>
        <p:spPr>
          <a:xfrm>
            <a:off x="8028432" y="1965960"/>
            <a:ext cx="3520440" cy="2514600"/>
          </a:xfrm>
          <a:prstGeom prst="roundRect">
            <a:avLst>
              <a:gd name="adj" fmla="val 3273"/>
            </a:avLst>
          </a:prstGeom>
          <a:solidFill>
            <a:srgbClr val="1E2761"/>
          </a:solidFill>
          <a:ln/>
        </p:spPr>
      </p:sp>
      <p:sp>
        <p:nvSpPr>
          <p:cNvPr id="17" name="Shape 13"/>
          <p:cNvSpPr/>
          <p:nvPr/>
        </p:nvSpPr>
        <p:spPr>
          <a:xfrm>
            <a:off x="9514332" y="2194560"/>
            <a:ext cx="548640" cy="548640"/>
          </a:xfrm>
          <a:prstGeom prst="ellipse">
            <a:avLst/>
          </a:prstGeom>
          <a:solidFill>
            <a:srgbClr val="C9A227"/>
          </a:solidFill>
          <a:ln/>
        </p:spPr>
      </p:sp>
      <p:pic>
        <p:nvPicPr>
          <p:cNvPr id="18" name="Image 2" descr="icons/eye_navy.png">    </p:cNvPr>
          <p:cNvPicPr>
            <a:picLocks noChangeAspect="1"/>
          </p:cNvPicPr>
          <p:nvPr/>
        </p:nvPicPr>
        <p:blipFill>
          <a:blip r:embed="rId3"/>
          <a:stretch>
            <a:fillRect/>
          </a:stretch>
        </p:blipFill>
        <p:spPr>
          <a:xfrm>
            <a:off x="9656978" y="2337206"/>
            <a:ext cx="263347" cy="263347"/>
          </a:xfrm>
          <a:prstGeom prst="rect">
            <a:avLst/>
          </a:prstGeom>
        </p:spPr>
      </p:pic>
      <p:sp>
        <p:nvSpPr>
          <p:cNvPr id="19" name="Text 14"/>
          <p:cNvSpPr/>
          <p:nvPr/>
        </p:nvSpPr>
        <p:spPr>
          <a:xfrm>
            <a:off x="8165592" y="2880360"/>
            <a:ext cx="3246120" cy="457200"/>
          </a:xfrm>
          <a:prstGeom prst="rect">
            <a:avLst/>
          </a:prstGeom>
          <a:noFill/>
          <a:ln/>
        </p:spPr>
        <p:txBody>
          <a:bodyPr wrap="square" rtlCol="0" anchor="ctr"/>
          <a:lstStyle/>
          <a:p>
            <a:pPr algn="ctr" indent="0" marL="0">
              <a:lnSpc>
                <a:spcPts val="1500"/>
              </a:lnSpc>
              <a:buNone/>
            </a:pPr>
            <a:r>
              <a:rPr lang="en-US" sz="1300" b="1" dirty="0">
                <a:solidFill>
                  <a:srgbClr val="FFFFFF"/>
                </a:solidFill>
                <a:latin typeface="Cambria" pitchFamily="34" charset="0"/>
                <a:ea typeface="Cambria" pitchFamily="34" charset="-122"/>
                <a:cs typeface="Cambria" pitchFamily="34" charset="-120"/>
              </a:rPr>
              <a:t>Data Tab</a:t>
            </a:r>
            <a:endParaRPr lang="en-US" sz="1300" dirty="0"/>
          </a:p>
        </p:txBody>
      </p:sp>
      <p:sp>
        <p:nvSpPr>
          <p:cNvPr id="20" name="Text 15"/>
          <p:cNvSpPr/>
          <p:nvPr/>
        </p:nvSpPr>
        <p:spPr>
          <a:xfrm>
            <a:off x="8211312" y="3383280"/>
            <a:ext cx="3154680" cy="1005840"/>
          </a:xfrm>
          <a:prstGeom prst="rect">
            <a:avLst/>
          </a:prstGeom>
          <a:noFill/>
          <a:ln/>
        </p:spPr>
        <p:txBody>
          <a:bodyPr wrap="square" rtlCol="0" anchor="ctr"/>
          <a:lstStyle/>
          <a:p>
            <a:pPr algn="ctr" indent="0" marL="0">
              <a:lnSpc>
                <a:spcPts val="1300"/>
              </a:lnSpc>
              <a:buNone/>
            </a:pPr>
            <a:r>
              <a:rPr lang="en-US" sz="1000" dirty="0">
                <a:solidFill>
                  <a:srgbClr val="CADCFC"/>
                </a:solidFill>
                <a:latin typeface="Calibri" pitchFamily="34" charset="0"/>
                <a:ea typeface="Calibri" pitchFamily="34" charset="-122"/>
                <a:cs typeface="Calibri" pitchFamily="34" charset="-120"/>
              </a:rPr>
              <a:t>Double-click any table in the Navigator, then click its Data tab to browse rows — a read-only spreadsheet view.</a:t>
            </a:r>
            <a:endParaRPr lang="en-US" sz="1000" dirty="0"/>
          </a:p>
        </p:txBody>
      </p:sp>
      <p:sp>
        <p:nvSpPr>
          <p:cNvPr id="21" name="Text 16"/>
          <p:cNvSpPr/>
          <p:nvPr/>
        </p:nvSpPr>
        <p:spPr>
          <a:xfrm>
            <a:off x="640080" y="4709160"/>
            <a:ext cx="10908792" cy="502920"/>
          </a:xfrm>
          <a:prstGeom prst="rect">
            <a:avLst/>
          </a:prstGeom>
          <a:noFill/>
          <a:ln/>
        </p:spPr>
        <p:txBody>
          <a:bodyPr wrap="square" rtlCol="0" anchor="ctr"/>
          <a:lstStyle/>
          <a:p>
            <a:pPr indent="0" marL="0">
              <a:lnSpc>
                <a:spcPts val="1600"/>
              </a:lnSpc>
              <a:buNone/>
            </a:pPr>
            <a:r>
              <a:rPr lang="en-US" sz="1200" i="1" dirty="0">
                <a:solidFill>
                  <a:srgbClr val="5B6178"/>
                </a:solidFill>
                <a:latin typeface="Calibri" pitchFamily="34" charset="0"/>
                <a:ea typeface="Calibri" pitchFamily="34" charset="-122"/>
                <a:cs typeface="Calibri" pitchFamily="34" charset="-120"/>
              </a:rPr>
              <a:t>To run a query: click inside the SQL Editor, place your cursor in the statement, and press Ctrl+Enter (Cmd+Return on Mac) to run just that statement — or Alt+X to run every statement in the editor at once.</a:t>
            </a:r>
            <a:endParaRPr lang="en-US" sz="1200" dirty="0"/>
          </a:p>
        </p:txBody>
      </p:sp>
      <p:sp>
        <p:nvSpPr>
          <p:cNvPr id="22" name="Shape 17"/>
          <p:cNvSpPr/>
          <p:nvPr/>
        </p:nvSpPr>
        <p:spPr>
          <a:xfrm>
            <a:off x="640080" y="5349240"/>
            <a:ext cx="10908792" cy="914400"/>
          </a:xfrm>
          <a:prstGeom prst="roundRect">
            <a:avLst>
              <a:gd name="adj" fmla="val 8000"/>
            </a:avLst>
          </a:prstGeom>
          <a:solidFill>
            <a:srgbClr val="FBF3DA"/>
          </a:solidFill>
          <a:ln w="12700">
            <a:solidFill>
              <a:srgbClr val="C9A227"/>
            </a:solidFill>
            <a:prstDash val="solid"/>
          </a:ln>
        </p:spPr>
      </p:sp>
      <p:sp>
        <p:nvSpPr>
          <p:cNvPr id="23" name="Text 18"/>
          <p:cNvSpPr/>
          <p:nvPr/>
        </p:nvSpPr>
        <p:spPr>
          <a:xfrm>
            <a:off x="868680" y="547725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24" name="Text 19"/>
          <p:cNvSpPr/>
          <p:nvPr/>
        </p:nvSpPr>
        <p:spPr>
          <a:xfrm>
            <a:off x="868680" y="57881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Two habits worth building early: press Ctrl+Space while typing to autocomplete table and column names (DBeaver reads your schema and suggests matches), and right-click any result grid → Export Resultset… to save results as CSV or Excel — the way analysts actually hand off findings to non-SQL colleagues.</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Creating Your Practice Database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19</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600"/>
              </a:lnSpc>
              <a:buNone/>
            </a:pPr>
            <a:r>
              <a:rPr lang="en-US" sz="1250" dirty="0">
                <a:solidFill>
                  <a:srgbClr val="1F2430"/>
                </a:solidFill>
                <a:latin typeface="Calibri" pitchFamily="34" charset="0"/>
                <a:ea typeface="Calibri" pitchFamily="34" charset="-122"/>
                <a:cs typeface="Calibri" pitchFamily="34" charset="-120"/>
              </a:rPr>
              <a:t>Unlike SQLite's single file, PostgreSQL holds many databases inside one running server. You create one with SQL, then connect to it specifically.</a:t>
            </a:r>
            <a:endParaRPr lang="en-US" sz="1250" dirty="0"/>
          </a:p>
        </p:txBody>
      </p:sp>
      <p:sp>
        <p:nvSpPr>
          <p:cNvPr id="6" name="Shape 4"/>
          <p:cNvSpPr/>
          <p:nvPr/>
        </p:nvSpPr>
        <p:spPr>
          <a:xfrm>
            <a:off x="640080" y="1965960"/>
            <a:ext cx="10908792" cy="594360"/>
          </a:xfrm>
          <a:prstGeom prst="roundRect">
            <a:avLst>
              <a:gd name="adj" fmla="val 9231"/>
            </a:avLst>
          </a:prstGeom>
          <a:solidFill>
            <a:srgbClr val="2B2F42"/>
          </a:solidFill>
          <a:ln/>
        </p:spPr>
      </p:sp>
      <p:sp>
        <p:nvSpPr>
          <p:cNvPr id="7" name="Text 5"/>
          <p:cNvSpPr/>
          <p:nvPr/>
        </p:nvSpPr>
        <p:spPr>
          <a:xfrm>
            <a:off x="868680" y="2075688"/>
            <a:ext cx="10451592" cy="37490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CREATE DATABASE novamart;</a:t>
            </a:r>
            <a:endParaRPr lang="en-US" sz="1300" dirty="0"/>
          </a:p>
        </p:txBody>
      </p:sp>
      <p:sp>
        <p:nvSpPr>
          <p:cNvPr id="8" name="Text 6"/>
          <p:cNvSpPr/>
          <p:nvPr/>
        </p:nvSpPr>
        <p:spPr>
          <a:xfrm>
            <a:off x="640080" y="2743200"/>
            <a:ext cx="10908792" cy="530352"/>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1: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Right-click your new PostgreSQL connection in the Navigator and choose SQL Editor → New SQL Editor.</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A blank query editor opens, connected to the default ‘postgres’ database.</a:t>
            </a:r>
            <a:endParaRPr lang="en-US" sz="1150" dirty="0"/>
          </a:p>
        </p:txBody>
      </p:sp>
      <p:sp>
        <p:nvSpPr>
          <p:cNvPr id="9" name="Text 7"/>
          <p:cNvSpPr/>
          <p:nvPr/>
        </p:nvSpPr>
        <p:spPr>
          <a:xfrm>
            <a:off x="640080" y="3273552"/>
            <a:ext cx="10908792" cy="530352"/>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2: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Type CREATE DATABASE novamart; and press Ctrl+Enter.</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‘Query produced no result’ with no red error — that's success for a CREATE DATABASE statement.</a:t>
            </a:r>
            <a:endParaRPr lang="en-US" sz="1150" dirty="0"/>
          </a:p>
        </p:txBody>
      </p:sp>
      <p:sp>
        <p:nvSpPr>
          <p:cNvPr id="10" name="Text 8"/>
          <p:cNvSpPr/>
          <p:nvPr/>
        </p:nvSpPr>
        <p:spPr>
          <a:xfrm>
            <a:off x="640080" y="3803904"/>
            <a:ext cx="10908792" cy="530352"/>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3: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Right-click your connection in the Navigator and choose Refresh (or press F5), then expand Databases.</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novamart now appears in the list, alongside postgres.</a:t>
            </a:r>
            <a:endParaRPr lang="en-US" sz="1150" dirty="0"/>
          </a:p>
        </p:txBody>
      </p:sp>
      <p:sp>
        <p:nvSpPr>
          <p:cNvPr id="11" name="Text 9"/>
          <p:cNvSpPr/>
          <p:nvPr/>
        </p:nvSpPr>
        <p:spPr>
          <a:xfrm>
            <a:off x="640080" y="4334256"/>
            <a:ext cx="10908792" cy="530352"/>
          </a:xfrm>
          <a:prstGeom prst="rect">
            <a:avLst/>
          </a:prstGeom>
          <a:noFill/>
          <a:ln/>
        </p:spPr>
        <p:txBody>
          <a:bodyPr wrap="square" rtlCol="0" anchor="t"/>
          <a:lstStyle/>
          <a:p>
            <a:pPr indent="0" marL="0">
              <a:lnSpc>
                <a:spcPts val="1550"/>
              </a:lnSpc>
              <a:buNone/>
            </a:pPr>
            <a:r>
              <a:rPr lang="en-US" sz="1150" b="1" dirty="0">
                <a:solidFill>
                  <a:srgbClr val="1E2761"/>
                </a:solidFill>
                <a:latin typeface="Calibri" pitchFamily="34" charset="0"/>
                <a:ea typeface="Calibri" pitchFamily="34" charset="-122"/>
                <a:cs typeface="Calibri" pitchFamily="34" charset="-120"/>
              </a:rPr>
              <a:t>Step 4: </a:t>
            </a:r>
            <a:pPr indent="0" marL="0">
              <a:lnSpc>
                <a:spcPts val="1550"/>
              </a:lnSpc>
              <a:buNone/>
            </a:pPr>
            <a:r>
              <a:rPr lang="en-US" sz="1150" dirty="0">
                <a:solidFill>
                  <a:srgbClr val="1F2430"/>
                </a:solidFill>
                <a:latin typeface="Calibri" pitchFamily="34" charset="0"/>
                <a:ea typeface="Calibri" pitchFamily="34" charset="-122"/>
                <a:cs typeface="Calibri" pitchFamily="34" charset="-120"/>
              </a:rPr>
              <a:t>Right-click novamart and choose SQL Editor → New SQL Editor.</a:t>
            </a:r>
            <a:pPr indent="0" marL="0">
              <a:lnSpc>
                <a:spcPts val="1550"/>
              </a:lnSpc>
              <a:buNone/>
            </a:pPr>
            <a:r>
              <a:rPr lang="en-US" sz="1100" i="1" dirty="0">
                <a:solidFill>
                  <a:srgbClr val="5B6178"/>
                </a:solidFill>
                <a:latin typeface="Calibri" pitchFamily="34" charset="0"/>
                <a:ea typeface="Calibri" pitchFamily="34" charset="-122"/>
                <a:cs typeface="Calibri" pitchFamily="34" charset="-120"/>
              </a:rPr>
              <a:t>  →  A second, new editor tab opens — this one connected specifically to novamart. Check the dropdown at the top of the editor to confirm.</a:t>
            </a:r>
            <a:endParaRPr lang="en-US" sz="1150" dirty="0"/>
          </a:p>
        </p:txBody>
      </p:sp>
      <p:sp>
        <p:nvSpPr>
          <p:cNvPr id="12" name="Shape 10"/>
          <p:cNvSpPr/>
          <p:nvPr/>
        </p:nvSpPr>
        <p:spPr>
          <a:xfrm>
            <a:off x="640080" y="5349240"/>
            <a:ext cx="10908792" cy="777240"/>
          </a:xfrm>
          <a:prstGeom prst="roundRect">
            <a:avLst>
              <a:gd name="adj" fmla="val 9412"/>
            </a:avLst>
          </a:prstGeom>
          <a:solidFill>
            <a:srgbClr val="FBEAE6"/>
          </a:solidFill>
          <a:ln w="12700">
            <a:solidFill>
              <a:srgbClr val="B3432B"/>
            </a:solidFill>
            <a:prstDash val="solid"/>
          </a:ln>
        </p:spPr>
      </p:sp>
      <p:sp>
        <p:nvSpPr>
          <p:cNvPr id="13" name="Text 11"/>
          <p:cNvSpPr/>
          <p:nvPr/>
        </p:nvSpPr>
        <p:spPr>
          <a:xfrm>
            <a:off x="868680" y="547725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4" name="Text 12"/>
          <p:cNvSpPr/>
          <p:nvPr/>
        </p:nvSpPr>
        <p:spPr>
          <a:xfrm>
            <a:off x="868680" y="5788152"/>
            <a:ext cx="10451592" cy="24688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PostgreSQL has no USE database command like some other systems — you cannot switch an existing editor to a different database. Every table you build for this deck must be created in the SQL Editor connected to novamart specifically, not the one connected to postgres.</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BEFORE YOU START</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How to Use This Deck</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02</a:t>
            </a:r>
            <a:endParaRPr lang="en-US" sz="1000" dirty="0"/>
          </a:p>
        </p:txBody>
      </p:sp>
      <p:sp>
        <p:nvSpPr>
          <p:cNvPr id="5" name="Text 3"/>
          <p:cNvSpPr/>
          <p:nvPr/>
        </p:nvSpPr>
        <p:spPr>
          <a:xfrm>
            <a:off x="640080" y="1417320"/>
            <a:ext cx="10908792" cy="502920"/>
          </a:xfrm>
          <a:prstGeom prst="rect">
            <a:avLst/>
          </a:prstGeom>
          <a:noFill/>
          <a:ln/>
        </p:spPr>
        <p:txBody>
          <a:bodyPr wrap="square" rtlCol="0" anchor="ctr"/>
          <a:lstStyle/>
          <a:p>
            <a:pPr indent="0" marL="0">
              <a:lnSpc>
                <a:spcPts val="1600"/>
              </a:lnSpc>
              <a:buNone/>
            </a:pPr>
            <a:r>
              <a:rPr lang="en-US" sz="1300" i="1" dirty="0">
                <a:solidFill>
                  <a:srgbClr val="5B6178"/>
                </a:solidFill>
                <a:latin typeface="Calibri" pitchFamily="34" charset="0"/>
                <a:ea typeface="Calibri" pitchFamily="34" charset="-122"/>
                <a:cs typeface="Calibri" pitchFamily="34" charset="-120"/>
              </a:rPr>
              <a:t>Five recurring callout types appear throughout, plus every new command is shown as a query paired with the exact result it returns:</a:t>
            </a:r>
            <a:endParaRPr lang="en-US" sz="1300" dirty="0"/>
          </a:p>
        </p:txBody>
      </p:sp>
      <p:sp>
        <p:nvSpPr>
          <p:cNvPr id="6" name="Shape 4"/>
          <p:cNvSpPr/>
          <p:nvPr/>
        </p:nvSpPr>
        <p:spPr>
          <a:xfrm>
            <a:off x="640080" y="2011680"/>
            <a:ext cx="10908792" cy="731520"/>
          </a:xfrm>
          <a:prstGeom prst="roundRect">
            <a:avLst>
              <a:gd name="adj" fmla="val 10000"/>
            </a:avLst>
          </a:prstGeom>
          <a:solidFill>
            <a:srgbClr val="E7F3EE"/>
          </a:solidFill>
          <a:ln w="12700">
            <a:solidFill>
              <a:srgbClr val="2F7D5E"/>
            </a:solidFill>
            <a:prstDash val="solid"/>
          </a:ln>
        </p:spPr>
      </p:sp>
      <p:sp>
        <p:nvSpPr>
          <p:cNvPr id="7" name="Text 5"/>
          <p:cNvSpPr/>
          <p:nvPr/>
        </p:nvSpPr>
        <p:spPr>
          <a:xfrm>
            <a:off x="868680" y="2139696"/>
            <a:ext cx="10451592" cy="274320"/>
          </a:xfrm>
          <a:prstGeom prst="rect">
            <a:avLst/>
          </a:prstGeom>
          <a:noFill/>
          <a:ln/>
        </p:spPr>
        <p:txBody>
          <a:bodyPr wrap="square" rtlCol="0" anchor="ctr"/>
          <a:lstStyle/>
          <a:p>
            <a:pPr indent="0" marL="0">
              <a:buNone/>
            </a:pPr>
            <a:r>
              <a:rPr lang="en-US" sz="1050" b="1" spc="150" kern="0" dirty="0">
                <a:solidFill>
                  <a:srgbClr val="2F7D5E"/>
                </a:solidFill>
                <a:latin typeface="Calibri" pitchFamily="34" charset="0"/>
                <a:ea typeface="Calibri" pitchFamily="34" charset="-122"/>
                <a:cs typeface="Calibri" pitchFamily="34" charset="-120"/>
              </a:rPr>
              <a:t>SAY THIS — FACILITATOR SCRIPT</a:t>
            </a:r>
            <a:endParaRPr lang="en-US" sz="1050" dirty="0"/>
          </a:p>
        </p:txBody>
      </p:sp>
      <p:sp>
        <p:nvSpPr>
          <p:cNvPr id="8" name="Text 6"/>
          <p:cNvSpPr/>
          <p:nvPr/>
        </p:nvSpPr>
        <p:spPr>
          <a:xfrm>
            <a:off x="868680" y="2450592"/>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Word-for-word framing a facilitator can read aloud, or a solo learner can read before an exercise.</a:t>
            </a:r>
            <a:endParaRPr lang="en-US" sz="1200" dirty="0"/>
          </a:p>
        </p:txBody>
      </p:sp>
      <p:sp>
        <p:nvSpPr>
          <p:cNvPr id="9" name="Shape 7"/>
          <p:cNvSpPr/>
          <p:nvPr/>
        </p:nvSpPr>
        <p:spPr>
          <a:xfrm>
            <a:off x="640080" y="2852928"/>
            <a:ext cx="10908792" cy="731520"/>
          </a:xfrm>
          <a:prstGeom prst="roundRect">
            <a:avLst>
              <a:gd name="adj" fmla="val 10000"/>
            </a:avLst>
          </a:prstGeom>
          <a:solidFill>
            <a:srgbClr val="EEF0F9"/>
          </a:solidFill>
          <a:ln w="12700">
            <a:solidFill>
              <a:srgbClr val="1E2761"/>
            </a:solidFill>
            <a:prstDash val="solid"/>
          </a:ln>
        </p:spPr>
      </p:sp>
      <p:sp>
        <p:nvSpPr>
          <p:cNvPr id="10" name="Text 8"/>
          <p:cNvSpPr/>
          <p:nvPr/>
        </p:nvSpPr>
        <p:spPr>
          <a:xfrm>
            <a:off x="868680" y="2980944"/>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1" name="Text 9"/>
          <p:cNvSpPr/>
          <p:nvPr/>
        </p:nvSpPr>
        <p:spPr>
          <a:xfrm>
            <a:off x="868680" y="3291840"/>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 rule professional analysts follow every time — not optional, not a matter of taste.</a:t>
            </a:r>
            <a:endParaRPr lang="en-US" sz="1200" dirty="0"/>
          </a:p>
        </p:txBody>
      </p:sp>
      <p:sp>
        <p:nvSpPr>
          <p:cNvPr id="12" name="Shape 10"/>
          <p:cNvSpPr/>
          <p:nvPr/>
        </p:nvSpPr>
        <p:spPr>
          <a:xfrm>
            <a:off x="640080" y="3694176"/>
            <a:ext cx="10908792" cy="731520"/>
          </a:xfrm>
          <a:prstGeom prst="roundRect">
            <a:avLst>
              <a:gd name="adj" fmla="val 10000"/>
            </a:avLst>
          </a:prstGeom>
          <a:solidFill>
            <a:srgbClr val="FBF3DA"/>
          </a:solidFill>
          <a:ln w="12700">
            <a:solidFill>
              <a:srgbClr val="C9A227"/>
            </a:solidFill>
            <a:prstDash val="solid"/>
          </a:ln>
        </p:spPr>
      </p:sp>
      <p:sp>
        <p:nvSpPr>
          <p:cNvPr id="13" name="Text 11"/>
          <p:cNvSpPr/>
          <p:nvPr/>
        </p:nvSpPr>
        <p:spPr>
          <a:xfrm>
            <a:off x="868680" y="3822192"/>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4" name="Text 12"/>
          <p:cNvSpPr/>
          <p:nvPr/>
        </p:nvSpPr>
        <p:spPr>
          <a:xfrm>
            <a:off x="868680" y="4133088"/>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 worked example using the deck's own sample database — real tables, real rows, real query output.</a:t>
            </a:r>
            <a:endParaRPr lang="en-US" sz="1200" dirty="0"/>
          </a:p>
        </p:txBody>
      </p:sp>
      <p:sp>
        <p:nvSpPr>
          <p:cNvPr id="15" name="Shape 13"/>
          <p:cNvSpPr/>
          <p:nvPr/>
        </p:nvSpPr>
        <p:spPr>
          <a:xfrm>
            <a:off x="640080" y="4535424"/>
            <a:ext cx="10908792" cy="731520"/>
          </a:xfrm>
          <a:prstGeom prst="roundRect">
            <a:avLst>
              <a:gd name="adj" fmla="val 10000"/>
            </a:avLst>
          </a:prstGeom>
          <a:solidFill>
            <a:srgbClr val="E4F1F1"/>
          </a:solidFill>
          <a:ln w="12700">
            <a:solidFill>
              <a:srgbClr val="1C6B72"/>
            </a:solidFill>
            <a:prstDash val="solid"/>
          </a:ln>
        </p:spPr>
      </p:sp>
      <p:sp>
        <p:nvSpPr>
          <p:cNvPr id="16" name="Text 14"/>
          <p:cNvSpPr/>
          <p:nvPr/>
        </p:nvSpPr>
        <p:spPr>
          <a:xfrm>
            <a:off x="868680" y="4663440"/>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7" name="Text 15"/>
          <p:cNvSpPr/>
          <p:nvPr/>
        </p:nvSpPr>
        <p:spPr>
          <a:xfrm>
            <a:off x="868680" y="4974336"/>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 short hands-on task to complete before moving on. Don't skip these.</a:t>
            </a:r>
            <a:endParaRPr lang="en-US" sz="1200" dirty="0"/>
          </a:p>
        </p:txBody>
      </p:sp>
      <p:sp>
        <p:nvSpPr>
          <p:cNvPr id="18" name="Shape 16"/>
          <p:cNvSpPr/>
          <p:nvPr/>
        </p:nvSpPr>
        <p:spPr>
          <a:xfrm>
            <a:off x="640080" y="5376672"/>
            <a:ext cx="10908792" cy="731520"/>
          </a:xfrm>
          <a:prstGeom prst="roundRect">
            <a:avLst>
              <a:gd name="adj" fmla="val 10000"/>
            </a:avLst>
          </a:prstGeom>
          <a:solidFill>
            <a:srgbClr val="FBEAE6"/>
          </a:solidFill>
          <a:ln w="12700">
            <a:solidFill>
              <a:srgbClr val="B3432B"/>
            </a:solidFill>
            <a:prstDash val="solid"/>
          </a:ln>
        </p:spPr>
      </p:sp>
      <p:sp>
        <p:nvSpPr>
          <p:cNvPr id="19" name="Text 17"/>
          <p:cNvSpPr/>
          <p:nvPr/>
        </p:nvSpPr>
        <p:spPr>
          <a:xfrm>
            <a:off x="868680" y="5504688"/>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20" name="Text 18"/>
          <p:cNvSpPr/>
          <p:nvPr/>
        </p:nvSpPr>
        <p:spPr>
          <a:xfrm>
            <a:off x="868680" y="5815584"/>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 mistake almost every SQL beginner makes at this exact step, and how to fix it.</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YOUR RUNNING EXAMPLE</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The Sample Database: NovaMart</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20</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600"/>
              </a:lnSpc>
              <a:buNone/>
            </a:pPr>
            <a:r>
              <a:rPr lang="en-US" sz="1250" i="1" dirty="0">
                <a:solidFill>
                  <a:srgbClr val="5B6178"/>
                </a:solidFill>
                <a:latin typeface="Calibri" pitchFamily="34" charset="0"/>
                <a:ea typeface="Calibri" pitchFamily="34" charset="-122"/>
                <a:cs typeface="Calibri" pitchFamily="34" charset="-120"/>
              </a:rPr>
              <a:t>This is what you're about to build inside your novamart database. Every query in this deck runs against these same two tables — later decks add more.</a:t>
            </a:r>
            <a:endParaRPr lang="en-US" sz="1250" dirty="0"/>
          </a:p>
        </p:txBody>
      </p:sp>
      <p:sp>
        <p:nvSpPr>
          <p:cNvPr id="6" name="Shape 4"/>
          <p:cNvSpPr/>
          <p:nvPr/>
        </p:nvSpPr>
        <p:spPr>
          <a:xfrm>
            <a:off x="640080" y="2011680"/>
            <a:ext cx="5212080" cy="2468880"/>
          </a:xfrm>
          <a:prstGeom prst="roundRect">
            <a:avLst>
              <a:gd name="adj" fmla="val 3333"/>
            </a:avLst>
          </a:prstGeom>
          <a:solidFill>
            <a:srgbClr val="1E2761"/>
          </a:solidFill>
          <a:ln/>
        </p:spPr>
      </p:sp>
      <p:sp>
        <p:nvSpPr>
          <p:cNvPr id="7" name="Shape 5"/>
          <p:cNvSpPr/>
          <p:nvPr/>
        </p:nvSpPr>
        <p:spPr>
          <a:xfrm>
            <a:off x="914400" y="2240280"/>
            <a:ext cx="502920" cy="502920"/>
          </a:xfrm>
          <a:prstGeom prst="ellipse">
            <a:avLst/>
          </a:prstGeom>
          <a:solidFill>
            <a:srgbClr val="C9A227"/>
          </a:solidFill>
          <a:ln/>
        </p:spPr>
      </p:sp>
      <p:pic>
        <p:nvPicPr>
          <p:cNvPr id="8" name="Image 0" descr="icons/users_navy.png">    </p:cNvPr>
          <p:cNvPicPr>
            <a:picLocks noChangeAspect="1"/>
          </p:cNvPicPr>
          <p:nvPr/>
        </p:nvPicPr>
        <p:blipFill>
          <a:blip r:embed="rId1"/>
          <a:stretch>
            <a:fillRect/>
          </a:stretch>
        </p:blipFill>
        <p:spPr>
          <a:xfrm>
            <a:off x="1045159" y="2371039"/>
            <a:ext cx="241402" cy="241402"/>
          </a:xfrm>
          <a:prstGeom prst="rect">
            <a:avLst/>
          </a:prstGeom>
        </p:spPr>
      </p:pic>
      <p:sp>
        <p:nvSpPr>
          <p:cNvPr id="9" name="Text 6"/>
          <p:cNvSpPr/>
          <p:nvPr/>
        </p:nvSpPr>
        <p:spPr>
          <a:xfrm>
            <a:off x="1554480" y="2286000"/>
            <a:ext cx="4114800" cy="411480"/>
          </a:xfrm>
          <a:prstGeom prst="rect">
            <a:avLst/>
          </a:prstGeom>
          <a:noFill/>
          <a:ln/>
        </p:spPr>
        <p:txBody>
          <a:bodyPr wrap="square" rtlCol="0" anchor="ctr"/>
          <a:lstStyle/>
          <a:p>
            <a:pPr indent="0" marL="0">
              <a:buNone/>
            </a:pPr>
            <a:r>
              <a:rPr lang="en-US" sz="1600" b="1" dirty="0">
                <a:solidFill>
                  <a:srgbClr val="FFFFFF"/>
                </a:solidFill>
                <a:latin typeface="Consolas" pitchFamily="34" charset="0"/>
                <a:ea typeface="Consolas" pitchFamily="34" charset="-122"/>
                <a:cs typeface="Consolas" pitchFamily="34" charset="-120"/>
              </a:rPr>
              <a:t>customers</a:t>
            </a:r>
            <a:endParaRPr lang="en-US" sz="1600" dirty="0"/>
          </a:p>
        </p:txBody>
      </p:sp>
      <p:sp>
        <p:nvSpPr>
          <p:cNvPr id="10" name="Text 7"/>
          <p:cNvSpPr/>
          <p:nvPr/>
        </p:nvSpPr>
        <p:spPr>
          <a:xfrm>
            <a:off x="914400" y="2834640"/>
            <a:ext cx="4663440" cy="1554480"/>
          </a:xfrm>
          <a:prstGeom prst="rect">
            <a:avLst/>
          </a:prstGeom>
          <a:noFill/>
          <a:ln/>
        </p:spPr>
        <p:txBody>
          <a:bodyPr wrap="square" rtlCol="0" anchor="t"/>
          <a:lstStyle/>
          <a:p>
            <a:pPr marL="342900" indent="-342900">
              <a:spcAft>
                <a:spcPts val="600"/>
              </a:spcAft>
              <a:buSzPct val="100000"/>
              <a:buChar char="•"/>
            </a:pPr>
            <a:r>
              <a:rPr lang="en-US" sz="1200" dirty="0">
                <a:solidFill>
                  <a:srgbClr val="C9A227"/>
                </a:solidFill>
                <a:latin typeface="Consolas" pitchFamily="34" charset="0"/>
                <a:ea typeface="Consolas" pitchFamily="34" charset="-122"/>
                <a:cs typeface="Consolas" pitchFamily="34" charset="-120"/>
              </a:rPr>
              <a:t>CustomerID (PK)</a:t>
            </a:r>
            <a:endParaRPr lang="en-US" sz="1200" dirty="0"/>
          </a:p>
          <a:p>
            <a:pPr marL="342900" indent="-342900">
              <a:spcAft>
                <a:spcPts val="600"/>
              </a:spcAft>
              <a:buSzPct val="100000"/>
              <a:buChar char="•"/>
            </a:pPr>
            <a:r>
              <a:rPr lang="en-US" sz="1200" dirty="0">
                <a:solidFill>
                  <a:srgbClr val="CADCFC"/>
                </a:solidFill>
                <a:latin typeface="Consolas" pitchFamily="34" charset="0"/>
                <a:ea typeface="Consolas" pitchFamily="34" charset="-122"/>
                <a:cs typeface="Consolas" pitchFamily="34" charset="-120"/>
              </a:rPr>
              <a:t>CustomerName</a:t>
            </a:r>
            <a:endParaRPr lang="en-US" sz="1200" dirty="0"/>
          </a:p>
          <a:p>
            <a:pPr marL="342900" indent="-342900">
              <a:spcAft>
                <a:spcPts val="600"/>
              </a:spcAft>
              <a:buSzPct val="100000"/>
              <a:buChar char="•"/>
            </a:pPr>
            <a:r>
              <a:rPr lang="en-US" sz="1200" dirty="0">
                <a:solidFill>
                  <a:srgbClr val="CADCFC"/>
                </a:solidFill>
                <a:latin typeface="Consolas" pitchFamily="34" charset="0"/>
                <a:ea typeface="Consolas" pitchFamily="34" charset="-122"/>
                <a:cs typeface="Consolas" pitchFamily="34" charset="-120"/>
              </a:rPr>
              <a:t>State</a:t>
            </a:r>
            <a:endParaRPr lang="en-US" sz="1200" dirty="0"/>
          </a:p>
          <a:p>
            <a:pPr marL="342900" indent="-342900">
              <a:spcAft>
                <a:spcPts val="600"/>
              </a:spcAft>
              <a:buSzPct val="100000"/>
              <a:buChar char="•"/>
            </a:pPr>
            <a:r>
              <a:rPr lang="en-US" sz="1200" dirty="0">
                <a:solidFill>
                  <a:srgbClr val="CADCFC"/>
                </a:solidFill>
                <a:latin typeface="Consolas" pitchFamily="34" charset="0"/>
                <a:ea typeface="Consolas" pitchFamily="34" charset="-122"/>
                <a:cs typeface="Consolas" pitchFamily="34" charset="-120"/>
              </a:rPr>
              <a:t>Gender</a:t>
            </a:r>
            <a:endParaRPr lang="en-US" sz="1200" dirty="0"/>
          </a:p>
          <a:p>
            <a:pPr marL="342900" indent="-342900">
              <a:spcAft>
                <a:spcPts val="600"/>
              </a:spcAft>
              <a:buSzPct val="100000"/>
              <a:buChar char="•"/>
            </a:pPr>
            <a:r>
              <a:rPr lang="en-US" sz="1200" dirty="0">
                <a:solidFill>
                  <a:srgbClr val="CADCFC"/>
                </a:solidFill>
                <a:latin typeface="Consolas" pitchFamily="34" charset="0"/>
                <a:ea typeface="Consolas" pitchFamily="34" charset="-122"/>
                <a:cs typeface="Consolas" pitchFamily="34" charset="-120"/>
              </a:rPr>
              <a:t>Email</a:t>
            </a:r>
            <a:endParaRPr lang="en-US" sz="1200" dirty="0"/>
          </a:p>
        </p:txBody>
      </p:sp>
      <p:sp>
        <p:nvSpPr>
          <p:cNvPr id="11" name="Shape 8"/>
          <p:cNvSpPr/>
          <p:nvPr/>
        </p:nvSpPr>
        <p:spPr>
          <a:xfrm>
            <a:off x="6080760" y="2011680"/>
            <a:ext cx="5468112" cy="2468880"/>
          </a:xfrm>
          <a:prstGeom prst="roundRect">
            <a:avLst>
              <a:gd name="adj" fmla="val 3333"/>
            </a:avLst>
          </a:prstGeom>
          <a:solidFill>
            <a:srgbClr val="C9A227"/>
          </a:solidFill>
          <a:ln/>
        </p:spPr>
      </p:sp>
      <p:sp>
        <p:nvSpPr>
          <p:cNvPr id="12" name="Shape 9"/>
          <p:cNvSpPr/>
          <p:nvPr/>
        </p:nvSpPr>
        <p:spPr>
          <a:xfrm>
            <a:off x="6355080" y="2240280"/>
            <a:ext cx="502920" cy="502920"/>
          </a:xfrm>
          <a:prstGeom prst="ellipse">
            <a:avLst/>
          </a:prstGeom>
          <a:solidFill>
            <a:srgbClr val="1E2761"/>
          </a:solidFill>
          <a:ln/>
        </p:spPr>
      </p:sp>
      <p:pic>
        <p:nvPicPr>
          <p:cNvPr id="13" name="Image 1" descr="icons/list_white.png">    </p:cNvPr>
          <p:cNvPicPr>
            <a:picLocks noChangeAspect="1"/>
          </p:cNvPicPr>
          <p:nvPr/>
        </p:nvPicPr>
        <p:blipFill>
          <a:blip r:embed="rId2"/>
          <a:stretch>
            <a:fillRect/>
          </a:stretch>
        </p:blipFill>
        <p:spPr>
          <a:xfrm>
            <a:off x="6485839" y="2371039"/>
            <a:ext cx="241402" cy="241402"/>
          </a:xfrm>
          <a:prstGeom prst="rect">
            <a:avLst/>
          </a:prstGeom>
        </p:spPr>
      </p:pic>
      <p:sp>
        <p:nvSpPr>
          <p:cNvPr id="14" name="Text 10"/>
          <p:cNvSpPr/>
          <p:nvPr/>
        </p:nvSpPr>
        <p:spPr>
          <a:xfrm>
            <a:off x="6995160" y="2286000"/>
            <a:ext cx="4114800" cy="411480"/>
          </a:xfrm>
          <a:prstGeom prst="rect">
            <a:avLst/>
          </a:prstGeom>
          <a:noFill/>
          <a:ln/>
        </p:spPr>
        <p:txBody>
          <a:bodyPr wrap="square" rtlCol="0" anchor="ctr"/>
          <a:lstStyle/>
          <a:p>
            <a:pPr indent="0" marL="0">
              <a:buNone/>
            </a:pPr>
            <a:r>
              <a:rPr lang="en-US" sz="1600" b="1" dirty="0">
                <a:solidFill>
                  <a:srgbClr val="141B4D"/>
                </a:solidFill>
                <a:latin typeface="Consolas" pitchFamily="34" charset="0"/>
                <a:ea typeface="Consolas" pitchFamily="34" charset="-122"/>
                <a:cs typeface="Consolas" pitchFamily="34" charset="-120"/>
              </a:rPr>
              <a:t>orders</a:t>
            </a:r>
            <a:endParaRPr lang="en-US" sz="1600" dirty="0"/>
          </a:p>
        </p:txBody>
      </p:sp>
      <p:sp>
        <p:nvSpPr>
          <p:cNvPr id="15" name="Text 11"/>
          <p:cNvSpPr/>
          <p:nvPr/>
        </p:nvSpPr>
        <p:spPr>
          <a:xfrm>
            <a:off x="6355080" y="2834640"/>
            <a:ext cx="5120640" cy="1554480"/>
          </a:xfrm>
          <a:prstGeom prst="rect">
            <a:avLst/>
          </a:prstGeom>
          <a:noFill/>
          <a:ln/>
        </p:spPr>
        <p:txBody>
          <a:bodyPr wrap="square" rtlCol="0" anchor="t"/>
          <a:lstStyle/>
          <a:p>
            <a:pPr marL="342900" indent="-342900">
              <a:spcAft>
                <a:spcPts val="500"/>
              </a:spcAft>
              <a:buSzPct val="100000"/>
              <a:buChar char="•"/>
            </a:pPr>
            <a:r>
              <a:rPr lang="en-US" sz="1200" b="1" dirty="0">
                <a:solidFill>
                  <a:srgbClr val="141B4D"/>
                </a:solidFill>
                <a:latin typeface="Consolas" pitchFamily="34" charset="0"/>
                <a:ea typeface="Consolas" pitchFamily="34" charset="-122"/>
                <a:cs typeface="Consolas" pitchFamily="34" charset="-120"/>
              </a:rPr>
              <a:t>OrderID (PK)</a:t>
            </a:r>
            <a:endParaRPr lang="en-US" sz="1200" dirty="0"/>
          </a:p>
          <a:p>
            <a:pPr marL="342900" indent="-342900">
              <a:spcAft>
                <a:spcPts val="500"/>
              </a:spcAft>
              <a:buSzPct val="100000"/>
              <a:buChar char="•"/>
            </a:pPr>
            <a:r>
              <a:rPr lang="en-US" sz="1200" b="1" dirty="0">
                <a:solidFill>
                  <a:srgbClr val="141B4D"/>
                </a:solidFill>
                <a:latin typeface="Consolas" pitchFamily="34" charset="0"/>
                <a:ea typeface="Consolas" pitchFamily="34" charset="-122"/>
                <a:cs typeface="Consolas" pitchFamily="34" charset="-120"/>
              </a:rPr>
              <a:t>CustomerID (FK)</a:t>
            </a:r>
            <a:endParaRPr lang="en-US" sz="1200" dirty="0"/>
          </a:p>
          <a:p>
            <a:pPr marL="342900" indent="-342900">
              <a:spcAft>
                <a:spcPts val="500"/>
              </a:spcAft>
              <a:buSzPct val="100000"/>
              <a:buChar char="•"/>
            </a:pPr>
            <a:r>
              <a:rPr lang="en-US" sz="1200" dirty="0">
                <a:solidFill>
                  <a:srgbClr val="141B4D"/>
                </a:solidFill>
                <a:latin typeface="Consolas" pitchFamily="34" charset="0"/>
                <a:ea typeface="Consolas" pitchFamily="34" charset="-122"/>
                <a:cs typeface="Consolas" pitchFamily="34" charset="-120"/>
              </a:rPr>
              <a:t>OrderDate</a:t>
            </a:r>
            <a:endParaRPr lang="en-US" sz="1200" dirty="0"/>
          </a:p>
          <a:p>
            <a:pPr marL="342900" indent="-342900">
              <a:spcAft>
                <a:spcPts val="500"/>
              </a:spcAft>
              <a:buSzPct val="100000"/>
              <a:buChar char="•"/>
            </a:pPr>
            <a:r>
              <a:rPr lang="en-US" sz="1200" dirty="0">
                <a:solidFill>
                  <a:srgbClr val="141B4D"/>
                </a:solidFill>
                <a:latin typeface="Consolas" pitchFamily="34" charset="0"/>
                <a:ea typeface="Consolas" pitchFamily="34" charset="-122"/>
                <a:cs typeface="Consolas" pitchFamily="34" charset="-120"/>
              </a:rPr>
              <a:t>Product</a:t>
            </a:r>
            <a:endParaRPr lang="en-US" sz="1200" dirty="0"/>
          </a:p>
          <a:p>
            <a:pPr marL="342900" indent="-342900">
              <a:spcAft>
                <a:spcPts val="500"/>
              </a:spcAft>
              <a:buSzPct val="100000"/>
              <a:buChar char="•"/>
            </a:pPr>
            <a:r>
              <a:rPr lang="en-US" sz="1200" dirty="0">
                <a:solidFill>
                  <a:srgbClr val="141B4D"/>
                </a:solidFill>
                <a:latin typeface="Consolas" pitchFamily="34" charset="0"/>
                <a:ea typeface="Consolas" pitchFamily="34" charset="-122"/>
                <a:cs typeface="Consolas" pitchFamily="34" charset="-120"/>
              </a:rPr>
              <a:t>Amount</a:t>
            </a:r>
            <a:endParaRPr lang="en-US" sz="1200" dirty="0"/>
          </a:p>
          <a:p>
            <a:pPr marL="342900" indent="-342900">
              <a:spcAft>
                <a:spcPts val="500"/>
              </a:spcAft>
              <a:buSzPct val="100000"/>
              <a:buChar char="•"/>
            </a:pPr>
            <a:r>
              <a:rPr lang="en-US" sz="1200" dirty="0">
                <a:solidFill>
                  <a:srgbClr val="141B4D"/>
                </a:solidFill>
                <a:latin typeface="Consolas" pitchFamily="34" charset="0"/>
                <a:ea typeface="Consolas" pitchFamily="34" charset="-122"/>
                <a:cs typeface="Consolas" pitchFamily="34" charset="-120"/>
              </a:rPr>
              <a:t>SalesPerson</a:t>
            </a:r>
            <a:endParaRPr lang="en-US" sz="1200" dirty="0"/>
          </a:p>
        </p:txBody>
      </p:sp>
      <p:sp>
        <p:nvSpPr>
          <p:cNvPr id="16" name="Shape 12"/>
          <p:cNvSpPr/>
          <p:nvPr/>
        </p:nvSpPr>
        <p:spPr>
          <a:xfrm>
            <a:off x="640080" y="4663440"/>
            <a:ext cx="10908792" cy="914400"/>
          </a:xfrm>
          <a:prstGeom prst="roundRect">
            <a:avLst>
              <a:gd name="adj" fmla="val 8000"/>
            </a:avLst>
          </a:prstGeom>
          <a:solidFill>
            <a:srgbClr val="EEF0F9"/>
          </a:solidFill>
          <a:ln w="12700">
            <a:solidFill>
              <a:srgbClr val="1E2761"/>
            </a:solidFill>
            <a:prstDash val="solid"/>
          </a:ln>
        </p:spPr>
      </p:sp>
      <p:sp>
        <p:nvSpPr>
          <p:cNvPr id="17" name="Text 13"/>
          <p:cNvSpPr/>
          <p:nvPr/>
        </p:nvSpPr>
        <p:spPr>
          <a:xfrm>
            <a:off x="868680" y="479145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8" name="Text 14"/>
          <p:cNvSpPr/>
          <p:nvPr/>
        </p:nvSpPr>
        <p:spPr>
          <a:xfrm>
            <a:off x="868680" y="51023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CustomerID in orders is a foreign key — it points back to CustomerID in customers. That link is what makes it possible to ask questions that span both tables, like “which state generated the most revenue?” You'll use this link directly starting in Stage 11 (Joins).</a:t>
            </a:r>
            <a:endParaRPr lang="en-US" sz="1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Build It: Creating the customers Table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21</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Every table starts with CREATE TABLE, naming each column and its data type. Type this into your novamart-connected SQL Editor exactly as shown.</a:t>
            </a:r>
            <a:endParaRPr lang="en-US" sz="1300" dirty="0"/>
          </a:p>
        </p:txBody>
      </p:sp>
      <p:sp>
        <p:nvSpPr>
          <p:cNvPr id="6" name="Shape 4"/>
          <p:cNvSpPr/>
          <p:nvPr/>
        </p:nvSpPr>
        <p:spPr>
          <a:xfrm>
            <a:off x="640080" y="1965960"/>
            <a:ext cx="10908792" cy="2148840"/>
          </a:xfrm>
          <a:prstGeom prst="roundRect">
            <a:avLst>
              <a:gd name="adj" fmla="val 2553"/>
            </a:avLst>
          </a:prstGeom>
          <a:solidFill>
            <a:srgbClr val="2B2F42"/>
          </a:solidFill>
          <a:ln/>
        </p:spPr>
      </p:sp>
      <p:sp>
        <p:nvSpPr>
          <p:cNvPr id="7" name="Text 5"/>
          <p:cNvSpPr/>
          <p:nvPr/>
        </p:nvSpPr>
        <p:spPr>
          <a:xfrm>
            <a:off x="868680" y="2075688"/>
            <a:ext cx="10451592" cy="1929384"/>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CREATE TABLE customers (</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CustomerID INTEGER PRIMARY KEY,</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CustomerName TEXT,</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State TEXT,</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Gender TEXT,</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Email TEXT</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a:t>
            </a:r>
            <a:endParaRPr lang="en-US" sz="1300" dirty="0"/>
          </a:p>
        </p:txBody>
      </p:sp>
      <p:sp>
        <p:nvSpPr>
          <p:cNvPr id="8" name="Text 6"/>
          <p:cNvSpPr/>
          <p:nvPr/>
        </p:nvSpPr>
        <p:spPr>
          <a:xfrm>
            <a:off x="640080" y="4297680"/>
            <a:ext cx="10908792" cy="548640"/>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1: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In your SQL Editor connected to novamart, type (or paste) the statement above.</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Your CREATE TABLE statement appears in the editor.</a:t>
            </a:r>
            <a:endParaRPr lang="en-US" sz="1250" dirty="0"/>
          </a:p>
        </p:txBody>
      </p:sp>
      <p:sp>
        <p:nvSpPr>
          <p:cNvPr id="9" name="Text 7"/>
          <p:cNvSpPr/>
          <p:nvPr/>
        </p:nvSpPr>
        <p:spPr>
          <a:xfrm>
            <a:off x="640080" y="4846320"/>
            <a:ext cx="10908792" cy="548640"/>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2: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With your cursor anywhere in the statement, press Ctrl+Enter (Cmd+Return on Mac).</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‘Query produced no result’ appears at the bottom — that's success for a CREATE TABLE statement.</a:t>
            </a:r>
            <a:endParaRPr lang="en-US" sz="12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Build It: Populating customers with Data</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22</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INSERT INTO adds rows. Select all five lines below before pressing Ctrl+Enter, so every line runs together.</a:t>
            </a:r>
            <a:endParaRPr lang="en-US" sz="1300" dirty="0"/>
          </a:p>
        </p:txBody>
      </p:sp>
      <p:sp>
        <p:nvSpPr>
          <p:cNvPr id="6" name="Shape 4"/>
          <p:cNvSpPr/>
          <p:nvPr/>
        </p:nvSpPr>
        <p:spPr>
          <a:xfrm>
            <a:off x="640080" y="1874520"/>
            <a:ext cx="10908792" cy="1691640"/>
          </a:xfrm>
          <a:prstGeom prst="roundRect">
            <a:avLst>
              <a:gd name="adj" fmla="val 3243"/>
            </a:avLst>
          </a:prstGeom>
          <a:solidFill>
            <a:srgbClr val="2B2F42"/>
          </a:solidFill>
          <a:ln/>
        </p:spPr>
      </p:sp>
      <p:sp>
        <p:nvSpPr>
          <p:cNvPr id="7" name="Text 5"/>
          <p:cNvSpPr/>
          <p:nvPr/>
        </p:nvSpPr>
        <p:spPr>
          <a:xfrm>
            <a:off x="868680" y="1984248"/>
            <a:ext cx="10451592" cy="147218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INSERT INTO customers VALUES (1, 'Adaeze Obi', 'Rivers', 'Female', 'adaeze.obi@mail.com');</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INSERT INTO customers VALUES (2, 'Tunde Bakare', 'Lagos', 'Male', 'tunde.bakare@mail.com');</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INSERT INTO customers VALUES (3, 'Chinyere Eze', 'Abuja', 'Female', 'chinyere.eze@mail.com');</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INSERT INTO customers VALUES (4, 'Ibrahim Musa', 'Kano', 'Male', 'ibrahim.musa@mail.com');</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INSERT INTO customers VALUES (5, 'Ngozi Umeh', 'Rivers', 'Female', 'ngozi.umeh@mail.com');</a:t>
            </a:r>
            <a:endParaRPr lang="en-US" sz="1300" dirty="0"/>
          </a:p>
        </p:txBody>
      </p:sp>
      <p:sp>
        <p:nvSpPr>
          <p:cNvPr id="8" name="Shape 6"/>
          <p:cNvSpPr/>
          <p:nvPr/>
        </p:nvSpPr>
        <p:spPr>
          <a:xfrm>
            <a:off x="640080" y="3794760"/>
            <a:ext cx="10908792" cy="914400"/>
          </a:xfrm>
          <a:prstGeom prst="roundRect">
            <a:avLst>
              <a:gd name="adj" fmla="val 8000"/>
            </a:avLst>
          </a:prstGeom>
          <a:solidFill>
            <a:srgbClr val="FBF3DA"/>
          </a:solidFill>
          <a:ln w="12700">
            <a:solidFill>
              <a:srgbClr val="C9A227"/>
            </a:solidFill>
            <a:prstDash val="solid"/>
          </a:ln>
        </p:spPr>
      </p:sp>
      <p:sp>
        <p:nvSpPr>
          <p:cNvPr id="9" name="Text 7"/>
          <p:cNvSpPr/>
          <p:nvPr/>
        </p:nvSpPr>
        <p:spPr>
          <a:xfrm>
            <a:off x="868680" y="392277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0" name="Text 8"/>
          <p:cNvSpPr/>
          <p:nvPr/>
        </p:nvSpPr>
        <p:spPr>
          <a:xfrm>
            <a:off x="868680" y="423367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Text values are wrapped in single quotes ('Rivers'); the numeric CustomerID is not. This is the exact same quoting rule you'll use in WHERE starting in Topic 8 — it's worth getting comfortable with it here first.</a:t>
            </a:r>
            <a:endParaRPr lang="en-US" sz="1200" dirty="0"/>
          </a:p>
        </p:txBody>
      </p:sp>
      <p:sp>
        <p:nvSpPr>
          <p:cNvPr id="11" name="Shape 9"/>
          <p:cNvSpPr/>
          <p:nvPr/>
        </p:nvSpPr>
        <p:spPr>
          <a:xfrm>
            <a:off x="640080" y="4709160"/>
            <a:ext cx="10908792" cy="914400"/>
          </a:xfrm>
          <a:prstGeom prst="roundRect">
            <a:avLst>
              <a:gd name="adj" fmla="val 8000"/>
            </a:avLst>
          </a:prstGeom>
          <a:solidFill>
            <a:srgbClr val="E4F1F1"/>
          </a:solidFill>
          <a:ln w="12700">
            <a:solidFill>
              <a:srgbClr val="1C6B72"/>
            </a:solidFill>
            <a:prstDash val="solid"/>
          </a:ln>
        </p:spPr>
      </p:sp>
      <p:sp>
        <p:nvSpPr>
          <p:cNvPr id="12" name="Text 10"/>
          <p:cNvSpPr/>
          <p:nvPr/>
        </p:nvSpPr>
        <p:spPr>
          <a:xfrm>
            <a:off x="868680" y="4837176"/>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3" name="Text 11"/>
          <p:cNvSpPr/>
          <p:nvPr/>
        </p:nvSpPr>
        <p:spPr>
          <a:xfrm>
            <a:off x="868680" y="514807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Repeat this pattern to create and populate the orders table yourself: CREATE TABLE orders (OrderID INTEGER PRIMARY KEY, CustomerID INTEGER, OrderDate TEXT, Product TEXT, Amount NUMERIC(10,2), SalesPerson TEXT); then insert the rows shown two slides back. Use the same CREATE TABLE → INSERT INTO → Ctrl+Enter pattern you just practiced.</a:t>
            </a:r>
            <a:endParaRPr lang="en-US"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GETTING STARTED</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Confirm Your Setup Before Continuing</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23</a:t>
            </a:r>
            <a:endParaRPr lang="en-US" sz="1000" dirty="0"/>
          </a:p>
        </p:txBody>
      </p:sp>
      <p:sp>
        <p:nvSpPr>
          <p:cNvPr id="5" name="Text 3"/>
          <p:cNvSpPr/>
          <p:nvPr/>
        </p:nvSpPr>
        <p:spPr>
          <a:xfrm>
            <a:off x="640080" y="1508760"/>
            <a:ext cx="10908792" cy="548640"/>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1: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In the Database Navigator, expand novamart → Schemas → public → Tables.</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You should see both customers and orders listed.</a:t>
            </a:r>
            <a:endParaRPr lang="en-US" sz="1250" dirty="0"/>
          </a:p>
        </p:txBody>
      </p:sp>
      <p:sp>
        <p:nvSpPr>
          <p:cNvPr id="6" name="Text 4"/>
          <p:cNvSpPr/>
          <p:nvPr/>
        </p:nvSpPr>
        <p:spPr>
          <a:xfrm>
            <a:off x="640080" y="2057400"/>
            <a:ext cx="10908792" cy="548640"/>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2: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Double-click customers, then click its Data tab.</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You should see all 5 rows you inserted, in a spreadsheet-like grid.</a:t>
            </a:r>
            <a:endParaRPr lang="en-US" sz="1250" dirty="0"/>
          </a:p>
        </p:txBody>
      </p:sp>
      <p:sp>
        <p:nvSpPr>
          <p:cNvPr id="7" name="Text 5"/>
          <p:cNvSpPr/>
          <p:nvPr/>
        </p:nvSpPr>
        <p:spPr>
          <a:xfrm>
            <a:off x="640080" y="2606040"/>
            <a:ext cx="10908792" cy="548640"/>
          </a:xfrm>
          <a:prstGeom prst="rect">
            <a:avLst/>
          </a:prstGeom>
          <a:noFill/>
          <a:ln/>
        </p:spPr>
        <p:txBody>
          <a:bodyPr wrap="square" rtlCol="0" anchor="t"/>
          <a:lstStyle/>
          <a:p>
            <a:pPr indent="0" marL="0">
              <a:lnSpc>
                <a:spcPts val="1650"/>
              </a:lnSpc>
              <a:buNone/>
            </a:pPr>
            <a:r>
              <a:rPr lang="en-US" sz="1250" b="1" dirty="0">
                <a:solidFill>
                  <a:srgbClr val="1E2761"/>
                </a:solidFill>
                <a:latin typeface="Calibri" pitchFamily="34" charset="0"/>
                <a:ea typeface="Calibri" pitchFamily="34" charset="-122"/>
                <a:cs typeface="Calibri" pitchFamily="34" charset="-120"/>
              </a:rPr>
              <a:t>Step 3: </a:t>
            </a:r>
            <a:pPr indent="0" marL="0">
              <a:lnSpc>
                <a:spcPts val="1650"/>
              </a:lnSpc>
              <a:buNone/>
            </a:pPr>
            <a:r>
              <a:rPr lang="en-US" sz="1250" dirty="0">
                <a:solidFill>
                  <a:srgbClr val="1F2430"/>
                </a:solidFill>
                <a:latin typeface="Calibri" pitchFamily="34" charset="0"/>
                <a:ea typeface="Calibri" pitchFamily="34" charset="-122"/>
                <a:cs typeface="Calibri" pitchFamily="34" charset="-120"/>
              </a:rPr>
              <a:t>Double-click orders, then click its Data tab.</a:t>
            </a:r>
            <a:pPr indent="0" marL="0">
              <a:lnSpc>
                <a:spcPts val="1650"/>
              </a:lnSpc>
              <a:buNone/>
            </a:pPr>
            <a:r>
              <a:rPr lang="en-US" sz="1200" i="1" dirty="0">
                <a:solidFill>
                  <a:srgbClr val="5B6178"/>
                </a:solidFill>
                <a:latin typeface="Calibri" pitchFamily="34" charset="0"/>
                <a:ea typeface="Calibri" pitchFamily="34" charset="-122"/>
                <a:cs typeface="Calibri" pitchFamily="34" charset="-120"/>
              </a:rPr>
              <a:t>  →  You should see the rows you inserted for orders.</a:t>
            </a:r>
            <a:endParaRPr lang="en-US" sz="1250" dirty="0"/>
          </a:p>
        </p:txBody>
      </p:sp>
      <p:sp>
        <p:nvSpPr>
          <p:cNvPr id="8" name="Shape 6"/>
          <p:cNvSpPr/>
          <p:nvPr/>
        </p:nvSpPr>
        <p:spPr>
          <a:xfrm>
            <a:off x="640080" y="3429000"/>
            <a:ext cx="10908792" cy="1280160"/>
          </a:xfrm>
          <a:prstGeom prst="roundRect">
            <a:avLst>
              <a:gd name="adj" fmla="val 7143"/>
            </a:avLst>
          </a:prstGeom>
          <a:solidFill>
            <a:srgbClr val="1E2761"/>
          </a:solidFill>
          <a:ln/>
        </p:spPr>
      </p:sp>
      <p:sp>
        <p:nvSpPr>
          <p:cNvPr id="9" name="Text 7"/>
          <p:cNvSpPr/>
          <p:nvPr/>
        </p:nvSpPr>
        <p:spPr>
          <a:xfrm>
            <a:off x="1005840" y="3584448"/>
            <a:ext cx="10149840" cy="411480"/>
          </a:xfrm>
          <a:prstGeom prst="rect">
            <a:avLst/>
          </a:prstGeom>
          <a:noFill/>
          <a:ln/>
        </p:spPr>
        <p:txBody>
          <a:bodyPr wrap="square" rtlCol="0" anchor="ctr"/>
          <a:lstStyle/>
          <a:p>
            <a:pPr indent="0" marL="0">
              <a:buNone/>
            </a:pPr>
            <a:r>
              <a:rPr lang="en-US" sz="1550" b="1" dirty="0">
                <a:solidFill>
                  <a:srgbClr val="FFFFFF"/>
                </a:solidFill>
                <a:latin typeface="Cambria" pitchFamily="34" charset="0"/>
                <a:ea typeface="Cambria" pitchFamily="34" charset="-122"/>
                <a:cs typeface="Cambria" pitchFamily="34" charset="-120"/>
              </a:rPr>
              <a:t>If both tables show their rows, you're fully set up.</a:t>
            </a:r>
            <a:endParaRPr lang="en-US" sz="1550" dirty="0"/>
          </a:p>
        </p:txBody>
      </p:sp>
      <p:sp>
        <p:nvSpPr>
          <p:cNvPr id="10" name="Text 8"/>
          <p:cNvSpPr/>
          <p:nvPr/>
        </p:nvSpPr>
        <p:spPr>
          <a:xfrm>
            <a:off x="1005840" y="3977640"/>
            <a:ext cx="10149840" cy="685800"/>
          </a:xfrm>
          <a:prstGeom prst="rect">
            <a:avLst/>
          </a:prstGeom>
          <a:noFill/>
          <a:ln/>
        </p:spPr>
        <p:txBody>
          <a:bodyPr wrap="square" rtlCol="0" anchor="ctr"/>
          <a:lstStyle/>
          <a:p>
            <a:pPr indent="0" marL="0">
              <a:lnSpc>
                <a:spcPts val="1500"/>
              </a:lnSpc>
              <a:buNone/>
            </a:pPr>
            <a:r>
              <a:rPr lang="en-US" sz="1150" dirty="0">
                <a:solidFill>
                  <a:srgbClr val="CADCFC"/>
                </a:solidFill>
                <a:latin typeface="Calibri" pitchFamily="34" charset="0"/>
                <a:ea typeface="Calibri" pitchFamily="34" charset="-122"/>
                <a:cs typeface="Calibri" pitchFamily="34" charset="-120"/>
              </a:rPr>
              <a:t>Every query from here on can be typed directly into your SQL Editor connected to novamart — that's what “Returns” means on every slide that follows. DBeaver auto-commits by default, so there's no separate “save” step like some tools require.</a:t>
            </a:r>
            <a:endParaRPr lang="en-US" sz="1150" dirty="0"/>
          </a:p>
        </p:txBody>
      </p:sp>
      <p:sp>
        <p:nvSpPr>
          <p:cNvPr id="11" name="Shape 9"/>
          <p:cNvSpPr/>
          <p:nvPr/>
        </p:nvSpPr>
        <p:spPr>
          <a:xfrm>
            <a:off x="640080" y="4892040"/>
            <a:ext cx="10908792" cy="1225296"/>
          </a:xfrm>
          <a:prstGeom prst="roundRect">
            <a:avLst>
              <a:gd name="adj" fmla="val 5970"/>
            </a:avLst>
          </a:prstGeom>
          <a:solidFill>
            <a:srgbClr val="FBEAE6"/>
          </a:solidFill>
          <a:ln w="12700">
            <a:solidFill>
              <a:srgbClr val="B3432B"/>
            </a:solidFill>
            <a:prstDash val="solid"/>
          </a:ln>
        </p:spPr>
      </p:sp>
      <p:sp>
        <p:nvSpPr>
          <p:cNvPr id="12" name="Text 10"/>
          <p:cNvSpPr/>
          <p:nvPr/>
        </p:nvSpPr>
        <p:spPr>
          <a:xfrm>
            <a:off x="868680" y="502005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3" name="Text 11"/>
          <p:cNvSpPr/>
          <p:nvPr/>
        </p:nvSpPr>
        <p:spPr>
          <a:xfrm>
            <a:off x="868680" y="5330952"/>
            <a:ext cx="10451592" cy="694944"/>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PostgreSQL automatically lowercases unquoted column names — even though you typed CustomerID, results grids will show customerid.</a:t>
            </a:r>
            <a:endParaRPr lang="en-US" sz="1200" dirty="0"/>
          </a:p>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This is normal and won't break anything, as long as you keep typing names unquoted and don't mix in double quotes.</a:t>
            </a:r>
            <a:endParaRPr lang="en-US"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ASSIGNMENT · STAGE 1</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Identify Keys in a New Schema</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24</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A small library system uses two tables. Study them, then build them for real before answering.</a:t>
            </a:r>
            <a:endParaRPr lang="en-US" sz="1300" dirty="0"/>
          </a:p>
        </p:txBody>
      </p:sp>
      <p:graphicFrame>
        <p:nvGraphicFramePr>
          <p:cNvPr id="25" name="Table 0"/>
          <p:cNvGraphicFramePr>
            <a:graphicFrameLocks noGrp="1"/>
          </p:cNvGraphicFramePr>
          <p:nvPr>
            <p:extLst>
              <p:ext uri="{D42A27DB-BD31-4B8C-83A1-F6EECF244321}">
                <p14:modId xmlns:p14="http://schemas.microsoft.com/office/powerpoint/2010/main" val="1579011935"/>
              </p:ext>
            </p:extLst>
          </p:nvPr>
        </p:nvGraphicFramePr>
        <p:xfrm>
          <a:off x="640080" y="1920240"/>
          <a:ext cx="5212080" cy="914400"/>
        </p:xfrm>
        <a:graphic>
          <a:graphicData uri="http://schemas.openxmlformats.org/drawingml/2006/table">
            <a:tbl>
              <a:tblPr/>
              <a:tblGrid>
                <a:gridCol w="5212080"/>
              </a:tblGrid>
              <a:tr h="384048">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books</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BookID</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Title</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AuthorID</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Genre</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graphicFrame>
        <p:nvGraphicFramePr>
          <p:cNvPr id="49" name="Table 1"/>
          <p:cNvGraphicFramePr>
            <a:graphicFrameLocks noGrp="1"/>
          </p:cNvGraphicFramePr>
          <p:nvPr>
            <p:extLst>
              <p:ext uri="{D42A27DB-BD31-4B8C-83A1-F6EECF244321}">
                <p14:modId xmlns:p14="http://schemas.microsoft.com/office/powerpoint/2010/main" val="1579011935"/>
              </p:ext>
            </p:extLst>
          </p:nvPr>
        </p:nvGraphicFramePr>
        <p:xfrm>
          <a:off x="6062472" y="1920240"/>
          <a:ext cx="5486400" cy="914400"/>
        </p:xfrm>
        <a:graphic>
          <a:graphicData uri="http://schemas.openxmlformats.org/drawingml/2006/table">
            <a:tbl>
              <a:tblPr/>
              <a:tblGrid>
                <a:gridCol w="5486400"/>
              </a:tblGrid>
              <a:tr h="384048">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authors</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AuthorID</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AuthorName</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Country</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8" name="Text 4"/>
          <p:cNvSpPr/>
          <p:nvPr/>
        </p:nvSpPr>
        <p:spPr>
          <a:xfrm>
            <a:off x="640080" y="4114800"/>
            <a:ext cx="10908792" cy="2743200"/>
          </a:xfrm>
          <a:prstGeom prst="rect">
            <a:avLst/>
          </a:prstGeom>
          <a:noFill/>
          <a:ln/>
        </p:spPr>
        <p:txBody>
          <a:bodyPr wrap="square" rtlCol="0" anchor="t"/>
          <a:lstStyle/>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In DBeaver, run CREATE DATABASE library; then open a new SQL Editor connected to it and write CREATE TABLE statements for both tables above, choosing a sensible data type for each column.</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Which column is the primary key of books? Of authors?</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Which column in books is a foreign key, and which table/column does it reference?</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Is the relationship between authors and books one-to-one, one-to-many, or many-to-many? Justify your answer in one sentence.</a:t>
            </a:r>
            <a:endParaRPr lang="en-US"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8961120" y="-2011680"/>
            <a:ext cx="5486400" cy="5486400"/>
          </a:xfrm>
          <a:prstGeom prst="ellipse">
            <a:avLst/>
          </a:prstGeom>
          <a:ln w="12700">
            <a:solidFill>
              <a:srgbClr val="C9A227">
                <a:alpha val="45000"/>
              </a:srgbClr>
            </a:solidFill>
            <a:prstDash val="solid"/>
          </a:ln>
        </p:spPr>
      </p:sp>
      <p:sp>
        <p:nvSpPr>
          <p:cNvPr id="4" name="Text 2"/>
          <p:cNvSpPr/>
          <p:nvPr/>
        </p:nvSpPr>
        <p:spPr>
          <a:xfrm>
            <a:off x="822960" y="1965960"/>
            <a:ext cx="9144000" cy="365760"/>
          </a:xfrm>
          <a:prstGeom prst="rect">
            <a:avLst/>
          </a:prstGeom>
          <a:noFill/>
          <a:ln/>
        </p:spPr>
        <p:txBody>
          <a:bodyPr wrap="square" rtlCol="0" anchor="ctr"/>
          <a:lstStyle/>
          <a:p>
            <a:pPr indent="0" marL="0">
              <a:buNone/>
            </a:pPr>
            <a:r>
              <a:rPr lang="en-US" sz="1300" b="1" spc="200" kern="0" dirty="0">
                <a:solidFill>
                  <a:srgbClr val="C9A227"/>
                </a:solidFill>
                <a:latin typeface="Calibri" pitchFamily="34" charset="0"/>
                <a:ea typeface="Calibri" pitchFamily="34" charset="-122"/>
                <a:cs typeface="Calibri" pitchFamily="34" charset="-120"/>
              </a:rPr>
              <a:t>STAGE 2 · TOPICS 5–10</a:t>
            </a:r>
            <a:endParaRPr lang="en-US" sz="1300" dirty="0"/>
          </a:p>
        </p:txBody>
      </p:sp>
      <p:sp>
        <p:nvSpPr>
          <p:cNvPr id="5" name="Text 3"/>
          <p:cNvSpPr/>
          <p:nvPr/>
        </p:nvSpPr>
        <p:spPr>
          <a:xfrm>
            <a:off x="822960" y="2377440"/>
            <a:ext cx="10058400" cy="1371600"/>
          </a:xfrm>
          <a:prstGeom prst="rect">
            <a:avLst/>
          </a:prstGeom>
          <a:noFill/>
          <a:ln/>
        </p:spPr>
        <p:txBody>
          <a:bodyPr wrap="square" rtlCol="0" anchor="ctr"/>
          <a:lstStyle/>
          <a:p>
            <a:pPr indent="0" marL="0">
              <a:lnSpc>
                <a:spcPts val="4200"/>
              </a:lnSpc>
              <a:buNone/>
            </a:pPr>
            <a:r>
              <a:rPr lang="en-US" sz="3800" b="1" dirty="0">
                <a:solidFill>
                  <a:srgbClr val="FFFFFF"/>
                </a:solidFill>
                <a:latin typeface="Cambria" pitchFamily="34" charset="0"/>
                <a:ea typeface="Cambria" pitchFamily="34" charset="-122"/>
                <a:cs typeface="Cambria" pitchFamily="34" charset="-120"/>
              </a:rPr>
              <a:t>Basic Data Retrieval</a:t>
            </a:r>
            <a:endParaRPr lang="en-US" sz="3800" dirty="0"/>
          </a:p>
        </p:txBody>
      </p:sp>
      <p:sp>
        <p:nvSpPr>
          <p:cNvPr id="6" name="Text 4"/>
          <p:cNvSpPr/>
          <p:nvPr/>
        </p:nvSpPr>
        <p:spPr>
          <a:xfrm>
            <a:off x="822960" y="4114800"/>
            <a:ext cx="566928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AIM</a:t>
            </a:r>
            <a:endParaRPr lang="en-US" sz="1000" dirty="0"/>
          </a:p>
        </p:txBody>
      </p:sp>
      <p:sp>
        <p:nvSpPr>
          <p:cNvPr id="7" name="Text 5"/>
          <p:cNvSpPr/>
          <p:nvPr/>
        </p:nvSpPr>
        <p:spPr>
          <a:xfrm>
            <a:off x="822960" y="4407408"/>
            <a:ext cx="548640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Write your first real queries: select columns, rename output, remove duplicate results, filter rows, and combine multiple conditions.</a:t>
            </a:r>
            <a:endParaRPr lang="en-US" sz="1250" dirty="0"/>
          </a:p>
        </p:txBody>
      </p:sp>
      <p:sp>
        <p:nvSpPr>
          <p:cNvPr id="8" name="Text 6"/>
          <p:cNvSpPr/>
          <p:nvPr/>
        </p:nvSpPr>
        <p:spPr>
          <a:xfrm>
            <a:off x="6492240" y="4114800"/>
            <a:ext cx="237744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TIME</a:t>
            </a:r>
            <a:endParaRPr lang="en-US" sz="1000" dirty="0"/>
          </a:p>
        </p:txBody>
      </p:sp>
      <p:sp>
        <p:nvSpPr>
          <p:cNvPr id="9" name="Text 7"/>
          <p:cNvSpPr/>
          <p:nvPr/>
        </p:nvSpPr>
        <p:spPr>
          <a:xfrm>
            <a:off x="6492240" y="4407408"/>
            <a:ext cx="219456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1.5 hours</a:t>
            </a:r>
            <a:endParaRPr lang="en-US" sz="1250" dirty="0"/>
          </a:p>
        </p:txBody>
      </p:sp>
      <p:sp>
        <p:nvSpPr>
          <p:cNvPr id="10" name="Text 8"/>
          <p:cNvSpPr/>
          <p:nvPr/>
        </p:nvSpPr>
        <p:spPr>
          <a:xfrm>
            <a:off x="8869680" y="4114800"/>
            <a:ext cx="274320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PREREQUISITE</a:t>
            </a:r>
            <a:endParaRPr lang="en-US" sz="1000" dirty="0"/>
          </a:p>
        </p:txBody>
      </p:sp>
      <p:sp>
        <p:nvSpPr>
          <p:cNvPr id="11" name="Text 9"/>
          <p:cNvSpPr/>
          <p:nvPr/>
        </p:nvSpPr>
        <p:spPr>
          <a:xfrm>
            <a:off x="8869680" y="4407408"/>
            <a:ext cx="256032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Stage 1 complete</a:t>
            </a:r>
            <a:endParaRPr lang="en-US" sz="1250" dirty="0"/>
          </a:p>
        </p:txBody>
      </p:sp>
      <p:sp>
        <p:nvSpPr>
          <p:cNvPr id="12" name="Text 10"/>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5 · THE SELECT STATEMENT</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Selecting Columns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26</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SELECT is the first word of almost every query you'll ever write — it names which columns you want back.</a:t>
            </a:r>
            <a:endParaRPr lang="en-US" sz="1300" dirty="0"/>
          </a:p>
        </p:txBody>
      </p:sp>
      <p:sp>
        <p:nvSpPr>
          <p:cNvPr id="6" name="Shape 4"/>
          <p:cNvSpPr/>
          <p:nvPr/>
        </p:nvSpPr>
        <p:spPr>
          <a:xfrm>
            <a:off x="640080" y="1920240"/>
            <a:ext cx="5303520" cy="777240"/>
          </a:xfrm>
          <a:prstGeom prst="roundRect">
            <a:avLst>
              <a:gd name="adj" fmla="val 7059"/>
            </a:avLst>
          </a:prstGeom>
          <a:solidFill>
            <a:srgbClr val="2B2F42"/>
          </a:solidFill>
          <a:ln/>
        </p:spPr>
      </p:sp>
      <p:sp>
        <p:nvSpPr>
          <p:cNvPr id="7" name="Text 5"/>
          <p:cNvSpPr/>
          <p:nvPr/>
        </p:nvSpPr>
        <p:spPr>
          <a:xfrm>
            <a:off x="868680" y="2029968"/>
            <a:ext cx="4846320" cy="55778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p:txBody>
      </p:sp>
      <p:sp>
        <p:nvSpPr>
          <p:cNvPr id="8" name="Text 6"/>
          <p:cNvSpPr/>
          <p:nvPr/>
        </p:nvSpPr>
        <p:spPr>
          <a:xfrm>
            <a:off x="640080" y="2770632"/>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640080" y="3081528"/>
          <a:ext cx="5303520" cy="914400"/>
        </p:xfrm>
        <a:graphic>
          <a:graphicData uri="http://schemas.openxmlformats.org/drawingml/2006/table">
            <a:tbl>
              <a:tblPr/>
              <a:tblGrid>
                <a:gridCol w="1554480"/>
                <a:gridCol w="2194560"/>
                <a:gridCol w="1554480"/>
              </a:tblGrid>
              <a:tr h="320040">
                <a:tc>
                  <a:txBody>
                    <a:bodyPr/>
                    <a:lstStyle/>
                    <a:p>
                      <a:pPr algn="l" indent="0" marL="0">
                        <a:buNone/>
                      </a:pPr>
                      <a:r>
                        <a:rPr lang="en-US" sz="1050" b="1" dirty="0">
                          <a:solidFill>
                            <a:srgbClr val="FFFFFF"/>
                          </a:solidFill>
                          <a:latin typeface="Calibri" pitchFamily="34" charset="0"/>
                          <a:ea typeface="Calibri" pitchFamily="34" charset="-122"/>
                          <a:cs typeface="Calibri" pitchFamily="34" charset="-120"/>
                        </a:rPr>
                        <a:t>CustomerID</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050" b="1" dirty="0">
                          <a:solidFill>
                            <a:srgbClr val="FFFFFF"/>
                          </a:solidFill>
                          <a:latin typeface="Calibri" pitchFamily="34" charset="0"/>
                          <a:ea typeface="Calibri" pitchFamily="34" charset="-122"/>
                          <a:cs typeface="Calibri" pitchFamily="34" charset="-120"/>
                        </a:rPr>
                        <a:t>CustomerName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050" b="1" dirty="0">
                          <a:solidFill>
                            <a:srgbClr val="FFFFFF"/>
                          </a:solidFill>
                          <a:latin typeface="Calibri" pitchFamily="34" charset="0"/>
                          <a:ea typeface="Calibri" pitchFamily="34" charset="-122"/>
                          <a:cs typeface="Calibri" pitchFamily="34" charset="-120"/>
                        </a:rPr>
                        <a:t>State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1</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Adaeze Obi</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Rivers</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2</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Tunde Bakare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Lagos</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10" name="Shape 7"/>
          <p:cNvSpPr/>
          <p:nvPr/>
        </p:nvSpPr>
        <p:spPr>
          <a:xfrm>
            <a:off x="6245352" y="1920240"/>
            <a:ext cx="5303520" cy="777240"/>
          </a:xfrm>
          <a:prstGeom prst="roundRect">
            <a:avLst>
              <a:gd name="adj" fmla="val 7059"/>
            </a:avLst>
          </a:prstGeom>
          <a:solidFill>
            <a:srgbClr val="2B2F42"/>
          </a:solidFill>
          <a:ln/>
        </p:spPr>
      </p:sp>
      <p:sp>
        <p:nvSpPr>
          <p:cNvPr id="11" name="Text 8"/>
          <p:cNvSpPr/>
          <p:nvPr/>
        </p:nvSpPr>
        <p:spPr>
          <a:xfrm>
            <a:off x="6473952" y="2029968"/>
            <a:ext cx="4846320" cy="55778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CustomerName, State</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p:txBody>
      </p:sp>
      <p:sp>
        <p:nvSpPr>
          <p:cNvPr id="12" name="Text 9"/>
          <p:cNvSpPr/>
          <p:nvPr/>
        </p:nvSpPr>
        <p:spPr>
          <a:xfrm>
            <a:off x="6245352" y="2770632"/>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53" name="Table 1"/>
          <p:cNvGraphicFramePr>
            <a:graphicFrameLocks noGrp="1"/>
          </p:cNvGraphicFramePr>
          <p:nvPr>
            <p:extLst>
              <p:ext uri="{D42A27DB-BD31-4B8C-83A1-F6EECF244321}">
                <p14:modId xmlns:p14="http://schemas.microsoft.com/office/powerpoint/2010/main" val="1579011935"/>
              </p:ext>
            </p:extLst>
          </p:nvPr>
        </p:nvGraphicFramePr>
        <p:xfrm>
          <a:off x="6245352" y="3081528"/>
          <a:ext cx="5303520" cy="914400"/>
        </p:xfrm>
        <a:graphic>
          <a:graphicData uri="http://schemas.openxmlformats.org/drawingml/2006/table">
            <a:tbl>
              <a:tblPr/>
              <a:tblGrid>
                <a:gridCol w="2926080"/>
                <a:gridCol w="2377440"/>
              </a:tblGrid>
              <a:tr h="320040">
                <a:tc>
                  <a:txBody>
                    <a:bodyPr/>
                    <a:lstStyle/>
                    <a:p>
                      <a:pPr algn="l" indent="0" marL="0">
                        <a:buNone/>
                      </a:pPr>
                      <a:r>
                        <a:rPr lang="en-US" sz="1050" b="1" dirty="0">
                          <a:solidFill>
                            <a:srgbClr val="FFFFFF"/>
                          </a:solidFill>
                          <a:latin typeface="Calibri" pitchFamily="34" charset="0"/>
                          <a:ea typeface="Calibri" pitchFamily="34" charset="-122"/>
                          <a:cs typeface="Calibri" pitchFamily="34" charset="-120"/>
                        </a:rPr>
                        <a:t>CustomerName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050" b="1" dirty="0">
                          <a:solidFill>
                            <a:srgbClr val="FFFFFF"/>
                          </a:solidFill>
                          <a:latin typeface="Calibri" pitchFamily="34" charset="0"/>
                          <a:ea typeface="Calibri" pitchFamily="34" charset="-122"/>
                          <a:cs typeface="Calibri" pitchFamily="34" charset="-120"/>
                        </a:rPr>
                        <a:t>State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Adaeze Obi</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Rivers</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Tunde Bakare</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050" dirty="0">
                          <a:solidFill>
                            <a:srgbClr val="1F2430"/>
                          </a:solidFill>
                          <a:latin typeface="Calibri" pitchFamily="34" charset="0"/>
                          <a:ea typeface="Calibri" pitchFamily="34" charset="-122"/>
                          <a:cs typeface="Calibri" pitchFamily="34" charset="-120"/>
                        </a:rPr>
                        <a:t>Lagos</a:t>
                      </a:r>
                      <a:endParaRPr lang="en-US" sz="10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14" name="Text 10"/>
          <p:cNvSpPr/>
          <p:nvPr/>
        </p:nvSpPr>
        <p:spPr>
          <a:xfrm>
            <a:off x="640080" y="4846320"/>
            <a:ext cx="10908792" cy="822960"/>
          </a:xfrm>
          <a:prstGeom prst="rect">
            <a:avLst/>
          </a:prstGeom>
          <a:noFill/>
          <a:ln/>
        </p:spPr>
        <p:txBody>
          <a:bodyPr wrap="square" rtlCol="0" anchor="ctr"/>
          <a:lstStyle/>
          <a:p>
            <a:pPr indent="0" marL="0">
              <a:lnSpc>
                <a:spcPts val="1600"/>
              </a:lnSpc>
              <a:buNone/>
            </a:pPr>
            <a:r>
              <a:rPr lang="en-US" sz="1250" b="1" dirty="0">
                <a:solidFill>
                  <a:srgbClr val="1E2761"/>
                </a:solidFill>
                <a:latin typeface="Consolas" pitchFamily="34" charset="0"/>
                <a:ea typeface="Consolas" pitchFamily="34" charset="-122"/>
                <a:cs typeface="Consolas" pitchFamily="34" charset="-120"/>
              </a:rPr>
              <a:t>SELECT *</a:t>
            </a:r>
            <a:pPr indent="0" marL="0">
              <a:lnSpc>
                <a:spcPts val="1600"/>
              </a:lnSpc>
              <a:buNone/>
            </a:pPr>
            <a:r>
              <a:rPr lang="en-US" sz="1250" dirty="0">
                <a:solidFill>
                  <a:srgbClr val="1F2430"/>
                </a:solidFill>
                <a:latin typeface="Calibri" pitchFamily="34" charset="0"/>
                <a:ea typeface="Calibri" pitchFamily="34" charset="-122"/>
                <a:cs typeface="Calibri" pitchFamily="34" charset="-120"/>
              </a:rPr>
              <a:t> means “every column, in the table's stored order.” </a:t>
            </a:r>
            <a:pPr indent="0" marL="0">
              <a:lnSpc>
                <a:spcPts val="1600"/>
              </a:lnSpc>
              <a:buNone/>
            </a:pPr>
            <a:r>
              <a:rPr lang="en-US" sz="1250" b="1" dirty="0">
                <a:solidFill>
                  <a:srgbClr val="1E2761"/>
                </a:solidFill>
                <a:latin typeface="Consolas" pitchFamily="34" charset="0"/>
                <a:ea typeface="Consolas" pitchFamily="34" charset="-122"/>
                <a:cs typeface="Consolas" pitchFamily="34" charset="-120"/>
              </a:rPr>
              <a:t>SELECT CustomerName, State</a:t>
            </a:r>
            <a:pPr indent="0" marL="0">
              <a:lnSpc>
                <a:spcPts val="1600"/>
              </a:lnSpc>
              <a:buNone/>
            </a:pPr>
            <a:r>
              <a:rPr lang="en-US" sz="1250" dirty="0">
                <a:solidFill>
                  <a:srgbClr val="1F2430"/>
                </a:solidFill>
                <a:latin typeface="Calibri" pitchFamily="34" charset="0"/>
                <a:ea typeface="Calibri" pitchFamily="34" charset="-122"/>
                <a:cs typeface="Calibri" pitchFamily="34" charset="-120"/>
              </a:rPr>
              <a:t> returns only those two columns, in the exact order you list them — column order in your query controls column order in the result.</a:t>
            </a:r>
            <a:endParaRPr lang="en-US" sz="1250" dirty="0"/>
          </a:p>
        </p:txBody>
      </p:sp>
      <p:sp>
        <p:nvSpPr>
          <p:cNvPr id="15" name="Shape 11"/>
          <p:cNvSpPr/>
          <p:nvPr/>
        </p:nvSpPr>
        <p:spPr>
          <a:xfrm>
            <a:off x="640080" y="5669280"/>
            <a:ext cx="10908792" cy="731520"/>
          </a:xfrm>
          <a:prstGeom prst="roundRect">
            <a:avLst>
              <a:gd name="adj" fmla="val 10000"/>
            </a:avLst>
          </a:prstGeom>
          <a:solidFill>
            <a:srgbClr val="FBEAE6"/>
          </a:solidFill>
          <a:ln w="12700">
            <a:solidFill>
              <a:srgbClr val="B3432B"/>
            </a:solidFill>
            <a:prstDash val="solid"/>
          </a:ln>
        </p:spPr>
      </p:sp>
      <p:sp>
        <p:nvSpPr>
          <p:cNvPr id="16" name="Text 12"/>
          <p:cNvSpPr/>
          <p:nvPr/>
        </p:nvSpPr>
        <p:spPr>
          <a:xfrm>
            <a:off x="868680" y="579729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7" name="Text 13"/>
          <p:cNvSpPr/>
          <p:nvPr/>
        </p:nvSpPr>
        <p:spPr>
          <a:xfrm>
            <a:off x="868680" y="6108192"/>
            <a:ext cx="10451592" cy="20116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SELECT * is convenient while exploring, but avoid it in real queries and reports — it's slower on large tables and breaks silently if someone adds a new column later.</a:t>
            </a:r>
            <a:endParaRPr lang="en-US" sz="1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6 · COLUMN ALIASES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Renaming Output with AS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27</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An alias renames a column in the result only — it never changes the actual table. Use it to make report output readable.</a:t>
            </a:r>
            <a:endParaRPr lang="en-US" sz="1300" dirty="0"/>
          </a:p>
        </p:txBody>
      </p:sp>
      <p:sp>
        <p:nvSpPr>
          <p:cNvPr id="6" name="Shape 4"/>
          <p:cNvSpPr/>
          <p:nvPr/>
        </p:nvSpPr>
        <p:spPr>
          <a:xfrm>
            <a:off x="640080" y="1920240"/>
            <a:ext cx="7772400" cy="1106424"/>
          </a:xfrm>
          <a:prstGeom prst="roundRect">
            <a:avLst>
              <a:gd name="adj" fmla="val 4959"/>
            </a:avLst>
          </a:prstGeom>
          <a:solidFill>
            <a:srgbClr val="2B2F42"/>
          </a:solidFill>
          <a:ln/>
        </p:spPr>
      </p:sp>
      <p:sp>
        <p:nvSpPr>
          <p:cNvPr id="7" name="Text 5"/>
          <p:cNvSpPr/>
          <p:nvPr/>
        </p:nvSpPr>
        <p:spPr>
          <a:xfrm>
            <a:off x="868680" y="2029968"/>
            <a:ext cx="7315200" cy="886968"/>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customer_name AS Customer,</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total_sales AS Revenue</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p:txBody>
      </p:sp>
      <p:sp>
        <p:nvSpPr>
          <p:cNvPr id="8" name="Text 6"/>
          <p:cNvSpPr/>
          <p:nvPr/>
        </p:nvSpPr>
        <p:spPr>
          <a:xfrm>
            <a:off x="640080" y="3099816"/>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28" name="Table 0"/>
          <p:cNvGraphicFramePr>
            <a:graphicFrameLocks noGrp="1"/>
          </p:cNvGraphicFramePr>
          <p:nvPr>
            <p:extLst>
              <p:ext uri="{D42A27DB-BD31-4B8C-83A1-F6EECF244321}">
                <p14:modId xmlns:p14="http://schemas.microsoft.com/office/powerpoint/2010/main" val="1579011935"/>
              </p:ext>
            </p:extLst>
          </p:nvPr>
        </p:nvGraphicFramePr>
        <p:xfrm>
          <a:off x="640080" y="3410712"/>
          <a:ext cx="7772400" cy="914400"/>
        </p:xfrm>
        <a:graphic>
          <a:graphicData uri="http://schemas.openxmlformats.org/drawingml/2006/table">
            <a:tbl>
              <a:tblPr/>
              <a:tblGrid>
                <a:gridCol w="3886200"/>
                <a:gridCol w="3886200"/>
              </a:tblGrid>
              <a:tr h="32004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Revenue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180000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10" name="Shape 7"/>
          <p:cNvSpPr/>
          <p:nvPr/>
        </p:nvSpPr>
        <p:spPr>
          <a:xfrm>
            <a:off x="640080" y="4709160"/>
            <a:ext cx="10908792" cy="914400"/>
          </a:xfrm>
          <a:prstGeom prst="roundRect">
            <a:avLst>
              <a:gd name="adj" fmla="val 8000"/>
            </a:avLst>
          </a:prstGeom>
          <a:solidFill>
            <a:srgbClr val="FBF3DA"/>
          </a:solidFill>
          <a:ln w="12700">
            <a:solidFill>
              <a:srgbClr val="C9A227"/>
            </a:solidFill>
            <a:prstDash val="solid"/>
          </a:ln>
        </p:spPr>
      </p:sp>
      <p:sp>
        <p:nvSpPr>
          <p:cNvPr id="11" name="Text 8"/>
          <p:cNvSpPr/>
          <p:nvPr/>
        </p:nvSpPr>
        <p:spPr>
          <a:xfrm>
            <a:off x="868680" y="483717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2" name="Text 9"/>
          <p:cNvSpPr/>
          <p:nvPr/>
        </p:nvSpPr>
        <p:spPr>
          <a:xfrm>
            <a:off x="868680" y="514807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AS is optional in most databases — SELECT total_sales Revenue works identically — but writing AS explicitly makes a query far easier for the next person to read.</a:t>
            </a:r>
            <a:endParaRPr lang="en-US" sz="1200" dirty="0"/>
          </a:p>
        </p:txBody>
      </p:sp>
      <p:sp>
        <p:nvSpPr>
          <p:cNvPr id="13" name="Shape 10"/>
          <p:cNvSpPr/>
          <p:nvPr/>
        </p:nvSpPr>
        <p:spPr>
          <a:xfrm>
            <a:off x="640080" y="5577840"/>
            <a:ext cx="10908792" cy="685800"/>
          </a:xfrm>
          <a:prstGeom prst="roundRect">
            <a:avLst>
              <a:gd name="adj" fmla="val 10667"/>
            </a:avLst>
          </a:prstGeom>
          <a:solidFill>
            <a:srgbClr val="E4F1F1"/>
          </a:solidFill>
          <a:ln w="12700">
            <a:solidFill>
              <a:srgbClr val="1C6B72"/>
            </a:solidFill>
            <a:prstDash val="solid"/>
          </a:ln>
        </p:spPr>
      </p:sp>
      <p:sp>
        <p:nvSpPr>
          <p:cNvPr id="14" name="Text 11"/>
          <p:cNvSpPr/>
          <p:nvPr/>
        </p:nvSpPr>
        <p:spPr>
          <a:xfrm>
            <a:off x="868680" y="5705856"/>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5" name="Text 12"/>
          <p:cNvSpPr/>
          <p:nvPr/>
        </p:nvSpPr>
        <p:spPr>
          <a:xfrm>
            <a:off x="868680" y="6016752"/>
            <a:ext cx="10451592" cy="1554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Against your own orders table, write a query returning Product AS Item and Amount AS Revenue — then run it and confirm the result grid's headers changed.</a:t>
            </a:r>
            <a:endParaRPr lang="en-US"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7 · DISTINCT</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Removing Duplicate Rows from Results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28</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DISTINCT collapses repeated values in your result down to one row per unique value — it doesn't change the table, only what's displayed.</a:t>
            </a:r>
            <a:endParaRPr lang="en-US" sz="1300" dirty="0"/>
          </a:p>
        </p:txBody>
      </p:sp>
      <p:sp>
        <p:nvSpPr>
          <p:cNvPr id="6" name="Shape 4"/>
          <p:cNvSpPr/>
          <p:nvPr/>
        </p:nvSpPr>
        <p:spPr>
          <a:xfrm>
            <a:off x="640080" y="1920240"/>
            <a:ext cx="5303520" cy="777240"/>
          </a:xfrm>
          <a:prstGeom prst="roundRect">
            <a:avLst>
              <a:gd name="adj" fmla="val 7059"/>
            </a:avLst>
          </a:prstGeom>
          <a:solidFill>
            <a:srgbClr val="2B2F42"/>
          </a:solidFill>
          <a:ln/>
        </p:spPr>
      </p:sp>
      <p:sp>
        <p:nvSpPr>
          <p:cNvPr id="7" name="Text 5"/>
          <p:cNvSpPr/>
          <p:nvPr/>
        </p:nvSpPr>
        <p:spPr>
          <a:xfrm>
            <a:off x="868680" y="2029968"/>
            <a:ext cx="4846320" cy="55778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state</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p:txBody>
      </p:sp>
      <p:sp>
        <p:nvSpPr>
          <p:cNvPr id="8" name="Text 6"/>
          <p:cNvSpPr/>
          <p:nvPr/>
        </p:nvSpPr>
        <p:spPr>
          <a:xfrm>
            <a:off x="640080" y="2770632"/>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29" name="Table 0"/>
          <p:cNvGraphicFramePr>
            <a:graphicFrameLocks noGrp="1"/>
          </p:cNvGraphicFramePr>
          <p:nvPr>
            <p:extLst>
              <p:ext uri="{D42A27DB-BD31-4B8C-83A1-F6EECF244321}">
                <p14:modId xmlns:p14="http://schemas.microsoft.com/office/powerpoint/2010/main" val="1579011935"/>
              </p:ext>
            </p:extLst>
          </p:nvPr>
        </p:nvGraphicFramePr>
        <p:xfrm>
          <a:off x="640080" y="3081528"/>
          <a:ext cx="5303520" cy="914400"/>
        </p:xfrm>
        <a:graphic>
          <a:graphicData uri="http://schemas.openxmlformats.org/drawingml/2006/table">
            <a:tbl>
              <a:tblPr/>
              <a:tblGrid>
                <a:gridCol w="5303520"/>
              </a:tblGrid>
              <a:tr h="32004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state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Lagos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Abuja</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Lagos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0" name="Shape 7"/>
          <p:cNvSpPr/>
          <p:nvPr/>
        </p:nvSpPr>
        <p:spPr>
          <a:xfrm>
            <a:off x="6245352" y="1920240"/>
            <a:ext cx="5303520" cy="777240"/>
          </a:xfrm>
          <a:prstGeom prst="roundRect">
            <a:avLst>
              <a:gd name="adj" fmla="val 7059"/>
            </a:avLst>
          </a:prstGeom>
          <a:solidFill>
            <a:srgbClr val="2B2F42"/>
          </a:solidFill>
          <a:ln/>
        </p:spPr>
      </p:sp>
      <p:sp>
        <p:nvSpPr>
          <p:cNvPr id="11" name="Text 8"/>
          <p:cNvSpPr/>
          <p:nvPr/>
        </p:nvSpPr>
        <p:spPr>
          <a:xfrm>
            <a:off x="6473952" y="2029968"/>
            <a:ext cx="4846320" cy="55778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DISTINCT state</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p:txBody>
      </p:sp>
      <p:sp>
        <p:nvSpPr>
          <p:cNvPr id="12" name="Text 9"/>
          <p:cNvSpPr/>
          <p:nvPr/>
        </p:nvSpPr>
        <p:spPr>
          <a:xfrm>
            <a:off x="6245352" y="2770632"/>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57" name="Table 1"/>
          <p:cNvGraphicFramePr>
            <a:graphicFrameLocks noGrp="1"/>
          </p:cNvGraphicFramePr>
          <p:nvPr>
            <p:extLst>
              <p:ext uri="{D42A27DB-BD31-4B8C-83A1-F6EECF244321}">
                <p14:modId xmlns:p14="http://schemas.microsoft.com/office/powerpoint/2010/main" val="1579011935"/>
              </p:ext>
            </p:extLst>
          </p:nvPr>
        </p:nvGraphicFramePr>
        <p:xfrm>
          <a:off x="6245352" y="3081528"/>
          <a:ext cx="5303520" cy="914400"/>
        </p:xfrm>
        <a:graphic>
          <a:graphicData uri="http://schemas.openxmlformats.org/drawingml/2006/table">
            <a:tbl>
              <a:tblPr/>
              <a:tblGrid>
                <a:gridCol w="5303520"/>
              </a:tblGrid>
              <a:tr h="32004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state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Lagos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Abuja</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4" name="Text 10"/>
          <p:cNvSpPr/>
          <p:nvPr/>
        </p:nvSpPr>
        <p:spPr>
          <a:xfrm>
            <a:off x="640080" y="5486400"/>
            <a:ext cx="10908792" cy="640080"/>
          </a:xfrm>
          <a:prstGeom prst="rect">
            <a:avLst/>
          </a:prstGeom>
          <a:noFill/>
          <a:ln/>
        </p:spPr>
        <p:txBody>
          <a:bodyPr wrap="square" rtlCol="0" anchor="ctr"/>
          <a:lstStyle/>
          <a:p>
            <a:pPr indent="0" marL="0">
              <a:lnSpc>
                <a:spcPts val="1500"/>
              </a:lnSpc>
              <a:buNone/>
            </a:pPr>
            <a:r>
              <a:rPr lang="en-US" sz="1200" i="1" dirty="0">
                <a:solidFill>
                  <a:srgbClr val="5B6178"/>
                </a:solidFill>
                <a:latin typeface="Calibri" pitchFamily="34" charset="0"/>
                <a:ea typeface="Calibri" pitchFamily="34" charset="-122"/>
                <a:cs typeface="Calibri" pitchFamily="34" charset="-120"/>
              </a:rPr>
              <a:t>Five rows in, three unique states out. DISTINCT applies to the whole selected row — with two columns selected, only rows identical across both columns collapse together.</a:t>
            </a:r>
            <a:endParaRPr lang="en-US" sz="1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8 · THE WHERE CLAUSE</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Filtering Rows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29</a:t>
            </a:r>
            <a:endParaRPr lang="en-US" sz="1000" dirty="0"/>
          </a:p>
        </p:txBody>
      </p:sp>
      <p:sp>
        <p:nvSpPr>
          <p:cNvPr id="5" name="Text 3"/>
          <p:cNvSpPr/>
          <p:nvPr/>
        </p:nvSpPr>
        <p:spPr>
          <a:xfrm>
            <a:off x="640080" y="1417320"/>
            <a:ext cx="10908792" cy="54864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WHERE filters which rows come back, evaluated row by row before the results are returned — this is how you go from “show me everything” to “show me only what matters.”</a:t>
            </a:r>
            <a:endParaRPr lang="en-US" sz="1300" dirty="0"/>
          </a:p>
        </p:txBody>
      </p:sp>
      <p:sp>
        <p:nvSpPr>
          <p:cNvPr id="6" name="Shape 4"/>
          <p:cNvSpPr/>
          <p:nvPr/>
        </p:nvSpPr>
        <p:spPr>
          <a:xfrm>
            <a:off x="640080" y="2148840"/>
            <a:ext cx="10908792" cy="1106424"/>
          </a:xfrm>
          <a:prstGeom prst="roundRect">
            <a:avLst>
              <a:gd name="adj" fmla="val 4959"/>
            </a:avLst>
          </a:prstGeom>
          <a:solidFill>
            <a:srgbClr val="2B2F42"/>
          </a:solidFill>
          <a:ln/>
        </p:spPr>
      </p:sp>
      <p:sp>
        <p:nvSpPr>
          <p:cNvPr id="7" name="Text 5"/>
          <p:cNvSpPr/>
          <p:nvPr/>
        </p:nvSpPr>
        <p:spPr>
          <a:xfrm>
            <a:off x="868680" y="2258568"/>
            <a:ext cx="10451592" cy="886968"/>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WHERE amount &gt; 50000;</a:t>
            </a:r>
            <a:endParaRPr lang="en-US" sz="1300" dirty="0"/>
          </a:p>
        </p:txBody>
      </p:sp>
      <p:sp>
        <p:nvSpPr>
          <p:cNvPr id="8" name="Text 6"/>
          <p:cNvSpPr/>
          <p:nvPr/>
        </p:nvSpPr>
        <p:spPr>
          <a:xfrm>
            <a:off x="640080" y="3328416"/>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30" name="Table 0"/>
          <p:cNvGraphicFramePr>
            <a:graphicFrameLocks noGrp="1"/>
          </p:cNvGraphicFramePr>
          <p:nvPr>
            <p:extLst>
              <p:ext uri="{D42A27DB-BD31-4B8C-83A1-F6EECF244321}">
                <p14:modId xmlns:p14="http://schemas.microsoft.com/office/powerpoint/2010/main" val="1579011935"/>
              </p:ext>
            </p:extLst>
          </p:nvPr>
        </p:nvGraphicFramePr>
        <p:xfrm>
          <a:off x="640080" y="3639312"/>
          <a:ext cx="10908792" cy="914400"/>
        </p:xfrm>
        <a:graphic>
          <a:graphicData uri="http://schemas.openxmlformats.org/drawingml/2006/table">
            <a:tbl>
              <a:tblPr/>
              <a:tblGrid>
                <a:gridCol w="5458968"/>
                <a:gridCol w="5449824"/>
              </a:tblGrid>
              <a:tr h="36576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6576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6576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180000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6576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Ngozi Umeh</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175000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0" name="Shape 7"/>
          <p:cNvSpPr/>
          <p:nvPr/>
        </p:nvSpPr>
        <p:spPr>
          <a:xfrm>
            <a:off x="640080" y="5422392"/>
            <a:ext cx="10908792" cy="914400"/>
          </a:xfrm>
          <a:prstGeom prst="roundRect">
            <a:avLst>
              <a:gd name="adj" fmla="val 8000"/>
            </a:avLst>
          </a:prstGeom>
          <a:solidFill>
            <a:srgbClr val="EEF0F9"/>
          </a:solidFill>
          <a:ln w="12700">
            <a:solidFill>
              <a:srgbClr val="1E2761"/>
            </a:solidFill>
            <a:prstDash val="solid"/>
          </a:ln>
        </p:spPr>
      </p:sp>
      <p:sp>
        <p:nvSpPr>
          <p:cNvPr id="11" name="Text 8"/>
          <p:cNvSpPr/>
          <p:nvPr/>
        </p:nvSpPr>
        <p:spPr>
          <a:xfrm>
            <a:off x="868680" y="5550408"/>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2" name="Text 9"/>
          <p:cNvSpPr/>
          <p:nvPr/>
        </p:nvSpPr>
        <p:spPr>
          <a:xfrm>
            <a:off x="868680" y="5861304"/>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Text values in WHERE need quotes (WHERE state = 'Rivers'); numbers don't (WHERE amount &gt; 50000). Mixing this up is the single most common first-week SQL syntax error.</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BEFORE YOU START</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Key Terms You'll Hear Constantly</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03</a:t>
            </a:r>
            <a:endParaRPr lang="en-US" sz="1000" dirty="0"/>
          </a:p>
        </p:txBody>
      </p:sp>
      <p:sp>
        <p:nvSpPr>
          <p:cNvPr id="5" name="Text 3"/>
          <p:cNvSpPr/>
          <p:nvPr/>
        </p:nvSpPr>
        <p:spPr>
          <a:xfrm>
            <a:off x="640080" y="1417320"/>
            <a:ext cx="10908792" cy="457200"/>
          </a:xfrm>
          <a:prstGeom prst="rect">
            <a:avLst/>
          </a:prstGeom>
          <a:noFill/>
          <a:ln/>
        </p:spPr>
        <p:txBody>
          <a:bodyPr wrap="square" rtlCol="0" anchor="ctr"/>
          <a:lstStyle/>
          <a:p>
            <a:pPr indent="0" marL="0">
              <a:lnSpc>
                <a:spcPts val="1600"/>
              </a:lnSpc>
              <a:buNone/>
            </a:pPr>
            <a:r>
              <a:rPr lang="en-US" sz="1250" i="1" dirty="0">
                <a:solidFill>
                  <a:srgbClr val="5B6178"/>
                </a:solidFill>
                <a:latin typeface="Calibri" pitchFamily="34" charset="0"/>
                <a:ea typeface="Calibri" pitchFamily="34" charset="-122"/>
                <a:cs typeface="Calibri" pitchFamily="34" charset="-120"/>
              </a:rPr>
              <a:t>Nothing below is assumed knowledge. Skim this once now, then use it as a reference — every term reappears with a full explanation when its topic arrives.</a:t>
            </a:r>
            <a:endParaRPr lang="en-US" sz="1250" dirty="0"/>
          </a:p>
        </p:txBody>
      </p:sp>
      <p:graphicFrame>
        <p:nvGraphicFramePr>
          <p:cNvPr id="4" name="Table 0"/>
          <p:cNvGraphicFramePr>
            <a:graphicFrameLocks noGrp="1"/>
          </p:cNvGraphicFramePr>
          <p:nvPr>
            <p:extLst>
              <p:ext uri="{D42A27DB-BD31-4B8C-83A1-F6EECF244321}">
                <p14:modId xmlns:p14="http://schemas.microsoft.com/office/powerpoint/2010/main" val="1579011935"/>
              </p:ext>
            </p:extLst>
          </p:nvPr>
        </p:nvGraphicFramePr>
        <p:xfrm>
          <a:off x="640080" y="1965960"/>
          <a:ext cx="10908792" cy="914400"/>
        </p:xfrm>
        <a:graphic>
          <a:graphicData uri="http://schemas.openxmlformats.org/drawingml/2006/table">
            <a:tbl>
              <a:tblPr/>
              <a:tblGrid>
                <a:gridCol w="2377440"/>
                <a:gridCol w="8531352"/>
              </a:tblGrid>
              <a:tr h="365760">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Term</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Plain-English Meaning</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Database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An organized, searchable collection of data — covered fully in Topic 1</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IDE / Client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The application you open on your computer to talk to a database — you'll install one in Getting Started</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Query</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A single question or instruction you send to a database, written in SQL</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Statement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Another word for a complete SQL instruction, e.g. a full SELECT...FROM...WHERE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Syntax</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The exact spelling, punctuation, and word order SQL requires — like grammar for code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Execute / Run</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The act of sending your typed query to the database and getting a result back</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Result Set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The table of data a query hands back to you after it runs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6576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Schema</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The overall design of a database — which tables exist and how they're structured</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9 · COMPARISON OPERATORS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The Seven Comparison Operators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30</a:t>
            </a:r>
            <a:endParaRPr lang="en-US" sz="1000" dirty="0"/>
          </a:p>
        </p:txBody>
      </p:sp>
      <p:graphicFrame>
        <p:nvGraphicFramePr>
          <p:cNvPr id="31" name="Table 0"/>
          <p:cNvGraphicFramePr>
            <a:graphicFrameLocks noGrp="1"/>
          </p:cNvGraphicFramePr>
          <p:nvPr>
            <p:extLst>
              <p:ext uri="{D42A27DB-BD31-4B8C-83A1-F6EECF244321}">
                <p14:modId xmlns:p14="http://schemas.microsoft.com/office/powerpoint/2010/main" val="1579011935"/>
              </p:ext>
            </p:extLst>
          </p:nvPr>
        </p:nvGraphicFramePr>
        <p:xfrm>
          <a:off x="640080" y="1600200"/>
          <a:ext cx="10908792" cy="914400"/>
        </p:xfrm>
        <a:graphic>
          <a:graphicData uri="http://schemas.openxmlformats.org/drawingml/2006/table">
            <a:tbl>
              <a:tblPr/>
              <a:tblGrid>
                <a:gridCol w="2011680"/>
                <a:gridCol w="3657600"/>
                <a:gridCol w="5239512"/>
              </a:tblGrid>
              <a:tr h="384048">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Operator</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Meaning</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Example</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Equal to</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state = 'Rivers'</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&lt;&gt; or !=</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Not equal to</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state &lt;&gt; 'Rivers'</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&gt;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Greater than</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amount &gt; 100000</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&lt;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Less than</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amount &lt; 100000</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&gt;=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Greater than or equal to</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amount &gt;= 100000</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84048">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&lt;=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Less than or equal to</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WHERE amount &lt;= 100000</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6" name="Shape 3"/>
          <p:cNvSpPr/>
          <p:nvPr/>
        </p:nvSpPr>
        <p:spPr>
          <a:xfrm>
            <a:off x="640080" y="4709160"/>
            <a:ext cx="10908792" cy="1225296"/>
          </a:xfrm>
          <a:prstGeom prst="roundRect">
            <a:avLst>
              <a:gd name="adj" fmla="val 5970"/>
            </a:avLst>
          </a:prstGeom>
          <a:solidFill>
            <a:srgbClr val="FBEAE6"/>
          </a:solidFill>
          <a:ln w="12700">
            <a:solidFill>
              <a:srgbClr val="B3432B"/>
            </a:solidFill>
            <a:prstDash val="solid"/>
          </a:ln>
        </p:spPr>
      </p:sp>
      <p:sp>
        <p:nvSpPr>
          <p:cNvPr id="7" name="Text 4"/>
          <p:cNvSpPr/>
          <p:nvPr/>
        </p:nvSpPr>
        <p:spPr>
          <a:xfrm>
            <a:off x="868680" y="483717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8" name="Text 5"/>
          <p:cNvSpPr/>
          <p:nvPr/>
        </p:nvSpPr>
        <p:spPr>
          <a:xfrm>
            <a:off x="868680" y="5148072"/>
            <a:ext cx="10451592" cy="694944"/>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Both &lt;&gt; and != mean “not equal to” in most databases — &lt;&gt; is the older, more universally portable standard SQL syntax.</a:t>
            </a:r>
            <a:endParaRPr lang="en-US" sz="1200" dirty="0"/>
          </a:p>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If one doesn't work on your specific database, try the other.</a:t>
            </a:r>
            <a:endParaRPr lang="en-US" sz="1200" dirty="0"/>
          </a:p>
        </p:txBody>
      </p:sp>
      <p:sp>
        <p:nvSpPr>
          <p:cNvPr id="9" name="Shape 6"/>
          <p:cNvSpPr/>
          <p:nvPr/>
        </p:nvSpPr>
        <p:spPr>
          <a:xfrm>
            <a:off x="640080" y="6071616"/>
            <a:ext cx="10908792" cy="685800"/>
          </a:xfrm>
          <a:prstGeom prst="roundRect">
            <a:avLst>
              <a:gd name="adj" fmla="val 10667"/>
            </a:avLst>
          </a:prstGeom>
          <a:solidFill>
            <a:srgbClr val="E4F1F1"/>
          </a:solidFill>
          <a:ln w="12700">
            <a:solidFill>
              <a:srgbClr val="1C6B72"/>
            </a:solidFill>
            <a:prstDash val="solid"/>
          </a:ln>
        </p:spPr>
      </p:sp>
      <p:sp>
        <p:nvSpPr>
          <p:cNvPr id="10" name="Text 7"/>
          <p:cNvSpPr/>
          <p:nvPr/>
        </p:nvSpPr>
        <p:spPr>
          <a:xfrm>
            <a:off x="868680" y="6199632"/>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1" name="Text 8"/>
          <p:cNvSpPr/>
          <p:nvPr/>
        </p:nvSpPr>
        <p:spPr>
          <a:xfrm>
            <a:off x="868680" y="6510528"/>
            <a:ext cx="10451592" cy="1554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Write and run three queries against your orders table, one using each of &gt;, &lt;=, and &lt;&gt; — predict the row count for each before running it, then check yourself.</a:t>
            </a:r>
            <a:endParaRPr lang="en-US" sz="12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10 · LOGICAL OPERATORS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Combining Conditions: AND, OR, NOT</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31</a:t>
            </a:r>
            <a:endParaRPr lang="en-US" sz="1000" dirty="0"/>
          </a:p>
        </p:txBody>
      </p:sp>
      <p:sp>
        <p:nvSpPr>
          <p:cNvPr id="5" name="Shape 3"/>
          <p:cNvSpPr/>
          <p:nvPr/>
        </p:nvSpPr>
        <p:spPr>
          <a:xfrm>
            <a:off x="640080" y="1600200"/>
            <a:ext cx="3520440" cy="1005840"/>
          </a:xfrm>
          <a:prstGeom prst="roundRect">
            <a:avLst>
              <a:gd name="adj" fmla="val 8182"/>
            </a:avLst>
          </a:prstGeom>
          <a:solidFill>
            <a:srgbClr val="1E2761"/>
          </a:solidFill>
          <a:ln/>
        </p:spPr>
      </p:sp>
      <p:sp>
        <p:nvSpPr>
          <p:cNvPr id="6" name="Text 4"/>
          <p:cNvSpPr/>
          <p:nvPr/>
        </p:nvSpPr>
        <p:spPr>
          <a:xfrm>
            <a:off x="868680" y="1719072"/>
            <a:ext cx="3063240" cy="365760"/>
          </a:xfrm>
          <a:prstGeom prst="rect">
            <a:avLst/>
          </a:prstGeom>
          <a:noFill/>
          <a:ln/>
        </p:spPr>
        <p:txBody>
          <a:bodyPr wrap="square" rtlCol="0" anchor="ctr"/>
          <a:lstStyle/>
          <a:p>
            <a:pPr indent="0" marL="0">
              <a:buNone/>
            </a:pPr>
            <a:r>
              <a:rPr lang="en-US" sz="1700" b="1" dirty="0">
                <a:solidFill>
                  <a:srgbClr val="C9A227"/>
                </a:solidFill>
                <a:latin typeface="Consolas" pitchFamily="34" charset="0"/>
                <a:ea typeface="Consolas" pitchFamily="34" charset="-122"/>
                <a:cs typeface="Consolas" pitchFamily="34" charset="-120"/>
              </a:rPr>
              <a:t>AND</a:t>
            </a:r>
            <a:endParaRPr lang="en-US" sz="1700" dirty="0"/>
          </a:p>
        </p:txBody>
      </p:sp>
      <p:sp>
        <p:nvSpPr>
          <p:cNvPr id="7" name="Text 5"/>
          <p:cNvSpPr/>
          <p:nvPr/>
        </p:nvSpPr>
        <p:spPr>
          <a:xfrm>
            <a:off x="868680" y="2130552"/>
            <a:ext cx="3063240" cy="41148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Both conditions must be true</a:t>
            </a:r>
            <a:endParaRPr lang="en-US" sz="1050" dirty="0"/>
          </a:p>
        </p:txBody>
      </p:sp>
      <p:sp>
        <p:nvSpPr>
          <p:cNvPr id="8" name="Shape 6"/>
          <p:cNvSpPr/>
          <p:nvPr/>
        </p:nvSpPr>
        <p:spPr>
          <a:xfrm>
            <a:off x="4334256" y="1600200"/>
            <a:ext cx="3520440" cy="1005840"/>
          </a:xfrm>
          <a:prstGeom prst="roundRect">
            <a:avLst>
              <a:gd name="adj" fmla="val 8182"/>
            </a:avLst>
          </a:prstGeom>
          <a:solidFill>
            <a:srgbClr val="1E2761"/>
          </a:solidFill>
          <a:ln/>
        </p:spPr>
      </p:sp>
      <p:sp>
        <p:nvSpPr>
          <p:cNvPr id="9" name="Text 7"/>
          <p:cNvSpPr/>
          <p:nvPr/>
        </p:nvSpPr>
        <p:spPr>
          <a:xfrm>
            <a:off x="4562856" y="1719072"/>
            <a:ext cx="3063240" cy="365760"/>
          </a:xfrm>
          <a:prstGeom prst="rect">
            <a:avLst/>
          </a:prstGeom>
          <a:noFill/>
          <a:ln/>
        </p:spPr>
        <p:txBody>
          <a:bodyPr wrap="square" rtlCol="0" anchor="ctr"/>
          <a:lstStyle/>
          <a:p>
            <a:pPr indent="0" marL="0">
              <a:buNone/>
            </a:pPr>
            <a:r>
              <a:rPr lang="en-US" sz="1700" b="1" dirty="0">
                <a:solidFill>
                  <a:srgbClr val="C9A227"/>
                </a:solidFill>
                <a:latin typeface="Consolas" pitchFamily="34" charset="0"/>
                <a:ea typeface="Consolas" pitchFamily="34" charset="-122"/>
                <a:cs typeface="Consolas" pitchFamily="34" charset="-120"/>
              </a:rPr>
              <a:t>OR</a:t>
            </a:r>
            <a:endParaRPr lang="en-US" sz="1700" dirty="0"/>
          </a:p>
        </p:txBody>
      </p:sp>
      <p:sp>
        <p:nvSpPr>
          <p:cNvPr id="10" name="Text 8"/>
          <p:cNvSpPr/>
          <p:nvPr/>
        </p:nvSpPr>
        <p:spPr>
          <a:xfrm>
            <a:off x="4562856" y="2130552"/>
            <a:ext cx="3063240" cy="41148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At least one condition must be true</a:t>
            </a:r>
            <a:endParaRPr lang="en-US" sz="1050" dirty="0"/>
          </a:p>
        </p:txBody>
      </p:sp>
      <p:sp>
        <p:nvSpPr>
          <p:cNvPr id="11" name="Shape 9"/>
          <p:cNvSpPr/>
          <p:nvPr/>
        </p:nvSpPr>
        <p:spPr>
          <a:xfrm>
            <a:off x="8028432" y="1600200"/>
            <a:ext cx="3520440" cy="1005840"/>
          </a:xfrm>
          <a:prstGeom prst="roundRect">
            <a:avLst>
              <a:gd name="adj" fmla="val 8182"/>
            </a:avLst>
          </a:prstGeom>
          <a:solidFill>
            <a:srgbClr val="1E2761"/>
          </a:solidFill>
          <a:ln/>
        </p:spPr>
      </p:sp>
      <p:sp>
        <p:nvSpPr>
          <p:cNvPr id="12" name="Text 10"/>
          <p:cNvSpPr/>
          <p:nvPr/>
        </p:nvSpPr>
        <p:spPr>
          <a:xfrm>
            <a:off x="8257032" y="1719072"/>
            <a:ext cx="3063240" cy="365760"/>
          </a:xfrm>
          <a:prstGeom prst="rect">
            <a:avLst/>
          </a:prstGeom>
          <a:noFill/>
          <a:ln/>
        </p:spPr>
        <p:txBody>
          <a:bodyPr wrap="square" rtlCol="0" anchor="ctr"/>
          <a:lstStyle/>
          <a:p>
            <a:pPr indent="0" marL="0">
              <a:buNone/>
            </a:pPr>
            <a:r>
              <a:rPr lang="en-US" sz="1700" b="1" dirty="0">
                <a:solidFill>
                  <a:srgbClr val="C9A227"/>
                </a:solidFill>
                <a:latin typeface="Consolas" pitchFamily="34" charset="0"/>
                <a:ea typeface="Consolas" pitchFamily="34" charset="-122"/>
                <a:cs typeface="Consolas" pitchFamily="34" charset="-120"/>
              </a:rPr>
              <a:t>NOT</a:t>
            </a:r>
            <a:endParaRPr lang="en-US" sz="1700" dirty="0"/>
          </a:p>
        </p:txBody>
      </p:sp>
      <p:sp>
        <p:nvSpPr>
          <p:cNvPr id="13" name="Text 11"/>
          <p:cNvSpPr/>
          <p:nvPr/>
        </p:nvSpPr>
        <p:spPr>
          <a:xfrm>
            <a:off x="8257032" y="2130552"/>
            <a:ext cx="3063240" cy="411480"/>
          </a:xfrm>
          <a:prstGeom prst="rect">
            <a:avLst/>
          </a:prstGeom>
          <a:noFill/>
          <a:ln/>
        </p:spPr>
        <p:txBody>
          <a:bodyPr wrap="square" rtlCol="0" anchor="ctr"/>
          <a:lstStyle/>
          <a:p>
            <a:pPr indent="0" marL="0">
              <a:buNone/>
            </a:pPr>
            <a:r>
              <a:rPr lang="en-US" sz="1050" dirty="0">
                <a:solidFill>
                  <a:srgbClr val="CADCFC"/>
                </a:solidFill>
                <a:latin typeface="Calibri" pitchFamily="34" charset="0"/>
                <a:ea typeface="Calibri" pitchFamily="34" charset="-122"/>
                <a:cs typeface="Calibri" pitchFamily="34" charset="-120"/>
              </a:rPr>
              <a:t>Reverses a condition</a:t>
            </a:r>
            <a:endParaRPr lang="en-US" sz="1050" dirty="0"/>
          </a:p>
        </p:txBody>
      </p:sp>
      <p:sp>
        <p:nvSpPr>
          <p:cNvPr id="14" name="Shape 12"/>
          <p:cNvSpPr/>
          <p:nvPr/>
        </p:nvSpPr>
        <p:spPr>
          <a:xfrm>
            <a:off x="640080" y="2880360"/>
            <a:ext cx="10908792" cy="1399032"/>
          </a:xfrm>
          <a:prstGeom prst="roundRect">
            <a:avLst>
              <a:gd name="adj" fmla="val 3922"/>
            </a:avLst>
          </a:prstGeom>
          <a:solidFill>
            <a:srgbClr val="2B2F42"/>
          </a:solidFill>
          <a:ln/>
        </p:spPr>
      </p:sp>
      <p:sp>
        <p:nvSpPr>
          <p:cNvPr id="15" name="Text 13"/>
          <p:cNvSpPr/>
          <p:nvPr/>
        </p:nvSpPr>
        <p:spPr>
          <a:xfrm>
            <a:off x="868680" y="2990088"/>
            <a:ext cx="10451592" cy="1179576"/>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WHERE state = 'Rivers'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AND amount &gt; 100000;</a:t>
            </a:r>
            <a:endParaRPr lang="en-US" sz="1300" dirty="0"/>
          </a:p>
        </p:txBody>
      </p:sp>
      <p:sp>
        <p:nvSpPr>
          <p:cNvPr id="16" name="Text 14"/>
          <p:cNvSpPr/>
          <p:nvPr/>
        </p:nvSpPr>
        <p:spPr>
          <a:xfrm>
            <a:off x="640080" y="4352544"/>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32" name="Table 0"/>
          <p:cNvGraphicFramePr>
            <a:graphicFrameLocks noGrp="1"/>
          </p:cNvGraphicFramePr>
          <p:nvPr>
            <p:extLst>
              <p:ext uri="{D42A27DB-BD31-4B8C-83A1-F6EECF244321}">
                <p14:modId xmlns:p14="http://schemas.microsoft.com/office/powerpoint/2010/main" val="1579011935"/>
              </p:ext>
            </p:extLst>
          </p:nvPr>
        </p:nvGraphicFramePr>
        <p:xfrm>
          <a:off x="640080" y="4663440"/>
          <a:ext cx="10908792" cy="914400"/>
        </p:xfrm>
        <a:graphic>
          <a:graphicData uri="http://schemas.openxmlformats.org/drawingml/2006/table">
            <a:tbl>
              <a:tblPr/>
              <a:tblGrid>
                <a:gridCol w="3657600"/>
                <a:gridCol w="3621024"/>
                <a:gridCol w="3630168"/>
              </a:tblGrid>
              <a:tr h="36576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State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6576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8" name="Shape 15"/>
          <p:cNvSpPr/>
          <p:nvPr/>
        </p:nvSpPr>
        <p:spPr>
          <a:xfrm>
            <a:off x="640080" y="5715000"/>
            <a:ext cx="10908792" cy="914400"/>
          </a:xfrm>
          <a:prstGeom prst="roundRect">
            <a:avLst>
              <a:gd name="adj" fmla="val 8000"/>
            </a:avLst>
          </a:prstGeom>
          <a:solidFill>
            <a:srgbClr val="FBF3DA"/>
          </a:solidFill>
          <a:ln w="12700">
            <a:solidFill>
              <a:srgbClr val="C9A227"/>
            </a:solidFill>
            <a:prstDash val="solid"/>
          </a:ln>
        </p:spPr>
      </p:sp>
      <p:sp>
        <p:nvSpPr>
          <p:cNvPr id="19" name="Text 16"/>
          <p:cNvSpPr/>
          <p:nvPr/>
        </p:nvSpPr>
        <p:spPr>
          <a:xfrm>
            <a:off x="868680" y="584301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20" name="Text 17"/>
          <p:cNvSpPr/>
          <p:nvPr/>
        </p:nvSpPr>
        <p:spPr>
          <a:xfrm>
            <a:off x="868680" y="615391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Only Rivers customers with an amount over 100,000 survive both conditions with AND. Swap AND for OR and every Rivers customer plus every amount-over-100000 customer would return — a much bigger, looser result.</a:t>
            </a:r>
            <a:endParaRPr lang="en-US" sz="12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ASSIGNMENT · STAGE 2</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Query a Library Database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32</a:t>
            </a:r>
            <a:endParaRPr lang="en-US" sz="1000" dirty="0"/>
          </a:p>
        </p:txBody>
      </p:sp>
      <p:sp>
        <p:nvSpPr>
          <p:cNvPr id="5" name="Text 3"/>
          <p:cNvSpPr/>
          <p:nvPr/>
        </p:nvSpPr>
        <p:spPr>
          <a:xfrm>
            <a:off x="640080" y="1417320"/>
            <a:ext cx="10908792" cy="548640"/>
          </a:xfrm>
          <a:prstGeom prst="rect">
            <a:avLst/>
          </a:prstGeom>
          <a:noFill/>
          <a:ln/>
        </p:spPr>
        <p:txBody>
          <a:bodyPr wrap="square" rtlCol="0" anchor="ctr"/>
          <a:lstStyle/>
          <a:p>
            <a:pPr indent="0" marL="0">
              <a:lnSpc>
                <a:spcPts val="1600"/>
              </a:lnSpc>
              <a:buNone/>
            </a:pPr>
            <a:r>
              <a:rPr lang="en-US" sz="1300" dirty="0">
                <a:solidFill>
                  <a:srgbClr val="1F2430"/>
                </a:solidFill>
                <a:latin typeface="Calibri" pitchFamily="34" charset="0"/>
                <a:ea typeface="Calibri" pitchFamily="34" charset="-122"/>
                <a:cs typeface="Calibri" pitchFamily="34" charset="-120"/>
              </a:rPr>
              <a:t>Add a YearPublished column to your books table from Stage 1, then insert the five rows below and write real, runnable queries for each task.</a:t>
            </a:r>
            <a:endParaRPr lang="en-US" sz="1300" dirty="0"/>
          </a:p>
        </p:txBody>
      </p:sp>
      <p:graphicFrame>
        <p:nvGraphicFramePr>
          <p:cNvPr id="33" name="Table 0"/>
          <p:cNvGraphicFramePr>
            <a:graphicFrameLocks noGrp="1"/>
          </p:cNvGraphicFramePr>
          <p:nvPr>
            <p:extLst>
              <p:ext uri="{D42A27DB-BD31-4B8C-83A1-F6EECF244321}">
                <p14:modId xmlns:p14="http://schemas.microsoft.com/office/powerpoint/2010/main" val="1579011935"/>
              </p:ext>
            </p:extLst>
          </p:nvPr>
        </p:nvGraphicFramePr>
        <p:xfrm>
          <a:off x="640080" y="2057400"/>
          <a:ext cx="10908792" cy="914400"/>
        </p:xfrm>
        <a:graphic>
          <a:graphicData uri="http://schemas.openxmlformats.org/drawingml/2006/table">
            <a:tbl>
              <a:tblPr/>
              <a:tblGrid>
                <a:gridCol w="1188720"/>
                <a:gridCol w="3200400"/>
                <a:gridCol w="1554480"/>
                <a:gridCol w="2377440"/>
                <a:gridCol w="2587752"/>
              </a:tblGrid>
              <a:tr h="320040">
                <a:tc>
                  <a:txBody>
                    <a:bodyPr/>
                    <a:lstStyle/>
                    <a:p>
                      <a:pPr algn="l" indent="0" marL="0">
                        <a:buNone/>
                      </a:pPr>
                      <a:r>
                        <a:rPr lang="en-US" sz="1150" b="1" dirty="0">
                          <a:solidFill>
                            <a:srgbClr val="FFFFFF"/>
                          </a:solidFill>
                          <a:latin typeface="Calibri" pitchFamily="34" charset="0"/>
                          <a:ea typeface="Calibri" pitchFamily="34" charset="-122"/>
                          <a:cs typeface="Calibri" pitchFamily="34" charset="-120"/>
                        </a:rPr>
                        <a:t>BookID</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50" b="1" dirty="0">
                          <a:solidFill>
                            <a:srgbClr val="FFFFFF"/>
                          </a:solidFill>
                          <a:latin typeface="Calibri" pitchFamily="34" charset="0"/>
                          <a:ea typeface="Calibri" pitchFamily="34" charset="-122"/>
                          <a:cs typeface="Calibri" pitchFamily="34" charset="-120"/>
                        </a:rPr>
                        <a:t>Title</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50" b="1" dirty="0">
                          <a:solidFill>
                            <a:srgbClr val="FFFFFF"/>
                          </a:solidFill>
                          <a:latin typeface="Calibri" pitchFamily="34" charset="0"/>
                          <a:ea typeface="Calibri" pitchFamily="34" charset="-122"/>
                          <a:cs typeface="Calibri" pitchFamily="34" charset="-120"/>
                        </a:rPr>
                        <a:t>AuthorID</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50" b="1" dirty="0">
                          <a:solidFill>
                            <a:srgbClr val="FFFFFF"/>
                          </a:solidFill>
                          <a:latin typeface="Calibri" pitchFamily="34" charset="0"/>
                          <a:ea typeface="Calibri" pitchFamily="34" charset="-122"/>
                          <a:cs typeface="Calibri" pitchFamily="34" charset="-120"/>
                        </a:rPr>
                        <a:t>Genre</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50" b="1" dirty="0">
                          <a:solidFill>
                            <a:srgbClr val="FFFFFF"/>
                          </a:solidFill>
                          <a:latin typeface="Calibri" pitchFamily="34" charset="0"/>
                          <a:ea typeface="Calibri" pitchFamily="34" charset="-122"/>
                          <a:cs typeface="Calibri" pitchFamily="34" charset="-120"/>
                        </a:rPr>
                        <a:t>YearPublished</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1</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The Fisherman's Tale</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1</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Fiction</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2018</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Lagos Nights</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Fiction</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2021</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3</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Data for Everyone</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3</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Non-Fiction</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2022</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4</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The Long Road</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1</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Fiction</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2015</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5</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Numbers That Matter</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3</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Non-Fiction</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50" dirty="0">
                          <a:solidFill>
                            <a:srgbClr val="1F2430"/>
                          </a:solidFill>
                          <a:latin typeface="Calibri" pitchFamily="34" charset="0"/>
                          <a:ea typeface="Calibri" pitchFamily="34" charset="-122"/>
                          <a:cs typeface="Calibri" pitchFamily="34" charset="-120"/>
                        </a:rPr>
                        <a:t>2020</a:t>
                      </a:r>
                      <a:endParaRPr lang="en-US" sz="11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7" name="Text 4"/>
          <p:cNvSpPr/>
          <p:nvPr/>
        </p:nvSpPr>
        <p:spPr>
          <a:xfrm>
            <a:off x="640080" y="3977640"/>
            <a:ext cx="10908792" cy="2743200"/>
          </a:xfrm>
          <a:prstGeom prst="rect">
            <a:avLst/>
          </a:prstGeom>
          <a:noFill/>
          <a:ln/>
        </p:spPr>
        <p:txBody>
          <a:bodyPr wrap="square" rtlCol="0" anchor="t"/>
          <a:lstStyle/>
          <a:p>
            <a:pPr marL="342900" indent="-342900">
              <a:spcAft>
                <a:spcPts val="800"/>
              </a:spcAft>
              <a:buSzPct val="100000"/>
              <a:buChar char="•"/>
            </a:pPr>
            <a:r>
              <a:rPr lang="en-US" sz="1250" dirty="0">
                <a:solidFill>
                  <a:srgbClr val="1F2430"/>
                </a:solidFill>
                <a:latin typeface="Calibri" pitchFamily="34" charset="0"/>
                <a:ea typeface="Calibri" pitchFamily="34" charset="-122"/>
                <a:cs typeface="Calibri" pitchFamily="34" charset="-120"/>
              </a:rPr>
              <a:t>Return every column for every book.</a:t>
            </a:r>
            <a:endParaRPr lang="en-US" sz="1250" dirty="0"/>
          </a:p>
          <a:p>
            <a:pPr marL="342900" indent="-342900">
              <a:spcAft>
                <a:spcPts val="800"/>
              </a:spcAft>
              <a:buSzPct val="100000"/>
              <a:buChar char="•"/>
            </a:pPr>
            <a:r>
              <a:rPr lang="en-US" sz="1250" dirty="0">
                <a:solidFill>
                  <a:srgbClr val="1F2430"/>
                </a:solidFill>
                <a:latin typeface="Calibri" pitchFamily="34" charset="0"/>
                <a:ea typeface="Calibri" pitchFamily="34" charset="-122"/>
                <a:cs typeface="Calibri" pitchFamily="34" charset="-120"/>
              </a:rPr>
              <a:t>Return only Title and Genre, with Title aliased as Book Name.</a:t>
            </a:r>
            <a:endParaRPr lang="en-US" sz="1250" dirty="0"/>
          </a:p>
          <a:p>
            <a:pPr marL="342900" indent="-342900">
              <a:spcAft>
                <a:spcPts val="800"/>
              </a:spcAft>
              <a:buSzPct val="100000"/>
              <a:buChar char="•"/>
            </a:pPr>
            <a:r>
              <a:rPr lang="en-US" sz="1250" dirty="0">
                <a:solidFill>
                  <a:srgbClr val="1F2430"/>
                </a:solidFill>
                <a:latin typeface="Calibri" pitchFamily="34" charset="0"/>
                <a:ea typeface="Calibri" pitchFamily="34" charset="-122"/>
                <a:cs typeface="Calibri" pitchFamily="34" charset="-120"/>
              </a:rPr>
              <a:t>Return the list of distinct genres in the table — how many are there?</a:t>
            </a:r>
            <a:endParaRPr lang="en-US" sz="1250" dirty="0"/>
          </a:p>
        </p:txBody>
      </p:sp>
      <p:sp>
        <p:nvSpPr>
          <p:cNvPr id="8" name="Shape 5"/>
          <p:cNvSpPr/>
          <p:nvPr/>
        </p:nvSpPr>
        <p:spPr>
          <a:xfrm>
            <a:off x="640080" y="5257800"/>
            <a:ext cx="10908792" cy="914400"/>
          </a:xfrm>
          <a:prstGeom prst="roundRect">
            <a:avLst>
              <a:gd name="adj" fmla="val 8000"/>
            </a:avLst>
          </a:prstGeom>
          <a:solidFill>
            <a:srgbClr val="E4F1F1"/>
          </a:solidFill>
          <a:ln w="12700">
            <a:solidFill>
              <a:srgbClr val="1C6B72"/>
            </a:solidFill>
            <a:prstDash val="solid"/>
          </a:ln>
        </p:spPr>
      </p:sp>
      <p:sp>
        <p:nvSpPr>
          <p:cNvPr id="9" name="Text 6"/>
          <p:cNvSpPr/>
          <p:nvPr/>
        </p:nvSpPr>
        <p:spPr>
          <a:xfrm>
            <a:off x="868680" y="5385816"/>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0" name="Text 7"/>
          <p:cNvSpPr/>
          <p:nvPr/>
        </p:nvSpPr>
        <p:spPr>
          <a:xfrm>
            <a:off x="868680" y="569671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Bonus: without running it, predict how many rows SELECT DISTINCT Genre, AuthorID FROM books would return — then run it and check.</a:t>
            </a:r>
            <a:endParaRPr lang="en-US" sz="12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8961120" y="-2011680"/>
            <a:ext cx="5486400" cy="5486400"/>
          </a:xfrm>
          <a:prstGeom prst="ellipse">
            <a:avLst/>
          </a:prstGeom>
          <a:ln w="12700">
            <a:solidFill>
              <a:srgbClr val="C9A227">
                <a:alpha val="45000"/>
              </a:srgbClr>
            </a:solidFill>
            <a:prstDash val="solid"/>
          </a:ln>
        </p:spPr>
      </p:sp>
      <p:sp>
        <p:nvSpPr>
          <p:cNvPr id="4" name="Text 2"/>
          <p:cNvSpPr/>
          <p:nvPr/>
        </p:nvSpPr>
        <p:spPr>
          <a:xfrm>
            <a:off x="822960" y="1965960"/>
            <a:ext cx="9144000" cy="365760"/>
          </a:xfrm>
          <a:prstGeom prst="rect">
            <a:avLst/>
          </a:prstGeom>
          <a:noFill/>
          <a:ln/>
        </p:spPr>
        <p:txBody>
          <a:bodyPr wrap="square" rtlCol="0" anchor="ctr"/>
          <a:lstStyle/>
          <a:p>
            <a:pPr indent="0" marL="0">
              <a:buNone/>
            </a:pPr>
            <a:r>
              <a:rPr lang="en-US" sz="1300" b="1" spc="200" kern="0" dirty="0">
                <a:solidFill>
                  <a:srgbClr val="C9A227"/>
                </a:solidFill>
                <a:latin typeface="Calibri" pitchFamily="34" charset="0"/>
                <a:ea typeface="Calibri" pitchFamily="34" charset="-122"/>
                <a:cs typeface="Calibri" pitchFamily="34" charset="-120"/>
              </a:rPr>
              <a:t>STAGE 3 · TOPICS 11–15</a:t>
            </a:r>
            <a:endParaRPr lang="en-US" sz="1300" dirty="0"/>
          </a:p>
        </p:txBody>
      </p:sp>
      <p:sp>
        <p:nvSpPr>
          <p:cNvPr id="5" name="Text 3"/>
          <p:cNvSpPr/>
          <p:nvPr/>
        </p:nvSpPr>
        <p:spPr>
          <a:xfrm>
            <a:off x="822960" y="2377440"/>
            <a:ext cx="10058400" cy="1371600"/>
          </a:xfrm>
          <a:prstGeom prst="rect">
            <a:avLst/>
          </a:prstGeom>
          <a:noFill/>
          <a:ln/>
        </p:spPr>
        <p:txBody>
          <a:bodyPr wrap="square" rtlCol="0" anchor="ctr"/>
          <a:lstStyle/>
          <a:p>
            <a:pPr indent="0" marL="0">
              <a:lnSpc>
                <a:spcPts val="4200"/>
              </a:lnSpc>
              <a:buNone/>
            </a:pPr>
            <a:r>
              <a:rPr lang="en-US" sz="3800" b="1" dirty="0">
                <a:solidFill>
                  <a:srgbClr val="FFFFFF"/>
                </a:solidFill>
                <a:latin typeface="Cambria" pitchFamily="34" charset="0"/>
                <a:ea typeface="Cambria" pitchFamily="34" charset="-122"/>
                <a:cs typeface="Cambria" pitchFamily="34" charset="-120"/>
              </a:rPr>
              <a:t>Filtering Data Properly</a:t>
            </a:r>
            <a:endParaRPr lang="en-US" sz="3800" dirty="0"/>
          </a:p>
        </p:txBody>
      </p:sp>
      <p:sp>
        <p:nvSpPr>
          <p:cNvPr id="6" name="Text 4"/>
          <p:cNvSpPr/>
          <p:nvPr/>
        </p:nvSpPr>
        <p:spPr>
          <a:xfrm>
            <a:off x="822960" y="4114800"/>
            <a:ext cx="566928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AIM</a:t>
            </a:r>
            <a:endParaRPr lang="en-US" sz="1000" dirty="0"/>
          </a:p>
        </p:txBody>
      </p:sp>
      <p:sp>
        <p:nvSpPr>
          <p:cNvPr id="7" name="Text 5"/>
          <p:cNvSpPr/>
          <p:nvPr/>
        </p:nvSpPr>
        <p:spPr>
          <a:xfrm>
            <a:off x="822960" y="4407408"/>
            <a:ext cx="548640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Move beyond basic comparisons: filter against lists, ranges, and text patterns, handle NULL correctly, and combine everything into real multi-condition filters.</a:t>
            </a:r>
            <a:endParaRPr lang="en-US" sz="1250" dirty="0"/>
          </a:p>
        </p:txBody>
      </p:sp>
      <p:sp>
        <p:nvSpPr>
          <p:cNvPr id="8" name="Text 6"/>
          <p:cNvSpPr/>
          <p:nvPr/>
        </p:nvSpPr>
        <p:spPr>
          <a:xfrm>
            <a:off x="6492240" y="4114800"/>
            <a:ext cx="237744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TIME</a:t>
            </a:r>
            <a:endParaRPr lang="en-US" sz="1000" dirty="0"/>
          </a:p>
        </p:txBody>
      </p:sp>
      <p:sp>
        <p:nvSpPr>
          <p:cNvPr id="9" name="Text 7"/>
          <p:cNvSpPr/>
          <p:nvPr/>
        </p:nvSpPr>
        <p:spPr>
          <a:xfrm>
            <a:off x="6492240" y="4407408"/>
            <a:ext cx="219456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1.5 hours</a:t>
            </a:r>
            <a:endParaRPr lang="en-US" sz="1250" dirty="0"/>
          </a:p>
        </p:txBody>
      </p:sp>
      <p:sp>
        <p:nvSpPr>
          <p:cNvPr id="10" name="Text 8"/>
          <p:cNvSpPr/>
          <p:nvPr/>
        </p:nvSpPr>
        <p:spPr>
          <a:xfrm>
            <a:off x="8869680" y="4114800"/>
            <a:ext cx="274320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PREREQUISITE</a:t>
            </a:r>
            <a:endParaRPr lang="en-US" sz="1000" dirty="0"/>
          </a:p>
        </p:txBody>
      </p:sp>
      <p:sp>
        <p:nvSpPr>
          <p:cNvPr id="11" name="Text 9"/>
          <p:cNvSpPr/>
          <p:nvPr/>
        </p:nvSpPr>
        <p:spPr>
          <a:xfrm>
            <a:off x="8869680" y="4407408"/>
            <a:ext cx="256032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Stage 2 complete</a:t>
            </a:r>
            <a:endParaRPr lang="en-US" sz="1250" dirty="0"/>
          </a:p>
        </p:txBody>
      </p:sp>
      <p:sp>
        <p:nvSpPr>
          <p:cNvPr id="12" name="Text 10"/>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33</a:t>
            </a:r>
            <a:endParaRPr lang="en-US" sz="1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11 · THE IN OPERATOR</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Matching Against a List</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34</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IN checks a column against a list of acceptable values — far cleaner than chaining several OR conditions together.</a:t>
            </a:r>
            <a:endParaRPr lang="en-US" sz="1300" dirty="0"/>
          </a:p>
        </p:txBody>
      </p:sp>
      <p:sp>
        <p:nvSpPr>
          <p:cNvPr id="6" name="Shape 4"/>
          <p:cNvSpPr/>
          <p:nvPr/>
        </p:nvSpPr>
        <p:spPr>
          <a:xfrm>
            <a:off x="640080" y="1920240"/>
            <a:ext cx="5852160" cy="1399032"/>
          </a:xfrm>
          <a:prstGeom prst="roundRect">
            <a:avLst>
              <a:gd name="adj" fmla="val 3922"/>
            </a:avLst>
          </a:prstGeom>
          <a:solidFill>
            <a:srgbClr val="2B2F42"/>
          </a:solidFill>
          <a:ln/>
        </p:spPr>
      </p:sp>
      <p:sp>
        <p:nvSpPr>
          <p:cNvPr id="7" name="Text 5"/>
          <p:cNvSpPr/>
          <p:nvPr/>
        </p:nvSpPr>
        <p:spPr>
          <a:xfrm>
            <a:off x="868680" y="2029968"/>
            <a:ext cx="5394960" cy="1179576"/>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WHERE state IN</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('Rivers','Lagos','Abuja');</a:t>
            </a:r>
            <a:endParaRPr lang="en-US" sz="1300" dirty="0"/>
          </a:p>
        </p:txBody>
      </p:sp>
      <p:sp>
        <p:nvSpPr>
          <p:cNvPr id="8" name="Text 6"/>
          <p:cNvSpPr/>
          <p:nvPr/>
        </p:nvSpPr>
        <p:spPr>
          <a:xfrm>
            <a:off x="640080" y="3392424"/>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35" name="Table 0"/>
          <p:cNvGraphicFramePr>
            <a:graphicFrameLocks noGrp="1"/>
          </p:cNvGraphicFramePr>
          <p:nvPr>
            <p:extLst>
              <p:ext uri="{D42A27DB-BD31-4B8C-83A1-F6EECF244321}">
                <p14:modId xmlns:p14="http://schemas.microsoft.com/office/powerpoint/2010/main" val="1579011935"/>
              </p:ext>
            </p:extLst>
          </p:nvPr>
        </p:nvGraphicFramePr>
        <p:xfrm>
          <a:off x="640080" y="3703320"/>
          <a:ext cx="5852160" cy="914400"/>
        </p:xfrm>
        <a:graphic>
          <a:graphicData uri="http://schemas.openxmlformats.org/drawingml/2006/table">
            <a:tbl>
              <a:tblPr/>
              <a:tblGrid>
                <a:gridCol w="2926080"/>
                <a:gridCol w="2926080"/>
              </a:tblGrid>
              <a:tr h="347472">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State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Lagos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Chinyere Eze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Abuja</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0" name="Shape 7"/>
          <p:cNvSpPr/>
          <p:nvPr/>
        </p:nvSpPr>
        <p:spPr>
          <a:xfrm>
            <a:off x="6766560" y="1920240"/>
            <a:ext cx="4782312" cy="1828800"/>
          </a:xfrm>
          <a:prstGeom prst="roundRect">
            <a:avLst>
              <a:gd name="adj" fmla="val 4500"/>
            </a:avLst>
          </a:prstGeom>
          <a:solidFill>
            <a:srgbClr val="F3F4FA"/>
          </a:solidFill>
          <a:ln w="12700">
            <a:solidFill>
              <a:srgbClr val="E4E6F0"/>
            </a:solidFill>
            <a:prstDash val="solid"/>
          </a:ln>
        </p:spPr>
      </p:sp>
      <p:sp>
        <p:nvSpPr>
          <p:cNvPr id="11" name="Text 8"/>
          <p:cNvSpPr/>
          <p:nvPr/>
        </p:nvSpPr>
        <p:spPr>
          <a:xfrm>
            <a:off x="6995160" y="2103120"/>
            <a:ext cx="4297680" cy="320040"/>
          </a:xfrm>
          <a:prstGeom prst="rect">
            <a:avLst/>
          </a:prstGeom>
          <a:noFill/>
          <a:ln/>
        </p:spPr>
        <p:txBody>
          <a:bodyPr wrap="square" rtlCol="0" anchor="ctr"/>
          <a:lstStyle/>
          <a:p>
            <a:pPr indent="0" marL="0">
              <a:buNone/>
            </a:pPr>
            <a:r>
              <a:rPr lang="en-US" sz="1150" i="1" dirty="0">
                <a:solidFill>
                  <a:srgbClr val="5B6178"/>
                </a:solidFill>
                <a:latin typeface="Calibri" pitchFamily="34" charset="0"/>
                <a:ea typeface="Calibri" pitchFamily="34" charset="-122"/>
                <a:cs typeface="Calibri" pitchFamily="34" charset="-120"/>
              </a:rPr>
              <a:t>Without IN, the same filter needs:</a:t>
            </a:r>
            <a:endParaRPr lang="en-US" sz="1150" dirty="0"/>
          </a:p>
        </p:txBody>
      </p:sp>
      <p:sp>
        <p:nvSpPr>
          <p:cNvPr id="12" name="Text 9"/>
          <p:cNvSpPr/>
          <p:nvPr/>
        </p:nvSpPr>
        <p:spPr>
          <a:xfrm>
            <a:off x="6995160" y="2468880"/>
            <a:ext cx="4297680" cy="1097280"/>
          </a:xfrm>
          <a:prstGeom prst="rect">
            <a:avLst/>
          </a:prstGeom>
          <a:noFill/>
          <a:ln/>
        </p:spPr>
        <p:txBody>
          <a:bodyPr wrap="square" rtlCol="0" anchor="ctr"/>
          <a:lstStyle/>
          <a:p>
            <a:pPr indent="0" marL="0">
              <a:lnSpc>
                <a:spcPts val="2000"/>
              </a:lnSpc>
              <a:buNone/>
            </a:pPr>
            <a:r>
              <a:rPr lang="en-US" sz="1250" dirty="0">
                <a:solidFill>
                  <a:srgbClr val="1E2761"/>
                </a:solidFill>
                <a:latin typeface="Consolas" pitchFamily="34" charset="0"/>
                <a:ea typeface="Consolas" pitchFamily="34" charset="-122"/>
                <a:cs typeface="Consolas" pitchFamily="34" charset="-120"/>
              </a:rPr>
              <a:t>WHERE state = 'Rivers'</a:t>
            </a:r>
            <a:endParaRPr lang="en-US" sz="1250" dirty="0"/>
          </a:p>
          <a:p>
            <a:pPr indent="0" marL="0">
              <a:lnSpc>
                <a:spcPts val="2000"/>
              </a:lnSpc>
              <a:buNone/>
            </a:pPr>
            <a:r>
              <a:rPr lang="en-US" sz="1250" dirty="0">
                <a:solidFill>
                  <a:srgbClr val="1E2761"/>
                </a:solidFill>
                <a:latin typeface="Consolas" pitchFamily="34" charset="0"/>
                <a:ea typeface="Consolas" pitchFamily="34" charset="-122"/>
                <a:cs typeface="Consolas" pitchFamily="34" charset="-120"/>
              </a:rPr>
              <a:t>   OR state = 'Lagos'</a:t>
            </a:r>
            <a:endParaRPr lang="en-US" sz="1250" dirty="0"/>
          </a:p>
          <a:p>
            <a:pPr indent="0" marL="0">
              <a:lnSpc>
                <a:spcPts val="2000"/>
              </a:lnSpc>
              <a:buNone/>
            </a:pPr>
            <a:r>
              <a:rPr lang="en-US" sz="1250" dirty="0">
                <a:solidFill>
                  <a:srgbClr val="1E2761"/>
                </a:solidFill>
                <a:latin typeface="Consolas" pitchFamily="34" charset="0"/>
                <a:ea typeface="Consolas" pitchFamily="34" charset="-122"/>
                <a:cs typeface="Consolas" pitchFamily="34" charset="-120"/>
              </a:rPr>
              <a:t>   OR state = 'Abuja'</a:t>
            </a:r>
            <a:endParaRPr lang="en-US" sz="1250" dirty="0"/>
          </a:p>
        </p:txBody>
      </p:sp>
      <p:sp>
        <p:nvSpPr>
          <p:cNvPr id="13" name="Shape 10"/>
          <p:cNvSpPr/>
          <p:nvPr/>
        </p:nvSpPr>
        <p:spPr>
          <a:xfrm>
            <a:off x="640080" y="5367528"/>
            <a:ext cx="10908792" cy="914400"/>
          </a:xfrm>
          <a:prstGeom prst="roundRect">
            <a:avLst>
              <a:gd name="adj" fmla="val 8000"/>
            </a:avLst>
          </a:prstGeom>
          <a:solidFill>
            <a:srgbClr val="FBF3DA"/>
          </a:solidFill>
          <a:ln w="12700">
            <a:solidFill>
              <a:srgbClr val="C9A227"/>
            </a:solidFill>
            <a:prstDash val="solid"/>
          </a:ln>
        </p:spPr>
      </p:sp>
      <p:sp>
        <p:nvSpPr>
          <p:cNvPr id="14" name="Text 11"/>
          <p:cNvSpPr/>
          <p:nvPr/>
        </p:nvSpPr>
        <p:spPr>
          <a:xfrm>
            <a:off x="868680" y="5495544"/>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5" name="Text 12"/>
          <p:cNvSpPr/>
          <p:nvPr/>
        </p:nvSpPr>
        <p:spPr>
          <a:xfrm>
            <a:off x="868680" y="5806440"/>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IN works with numbers too: WHERE CustomerID IN (1, 3, 5) — no quotes needed for numeric lists, quotes required for text lists, following the same rule as any other comparison.</a:t>
            </a:r>
            <a:endParaRPr lang="en-US" sz="1200" dirty="0"/>
          </a:p>
        </p:txBody>
      </p:sp>
      <p:sp>
        <p:nvSpPr>
          <p:cNvPr id="16" name="Shape 13"/>
          <p:cNvSpPr/>
          <p:nvPr/>
        </p:nvSpPr>
        <p:spPr>
          <a:xfrm>
            <a:off x="640080" y="5394960"/>
            <a:ext cx="10908792" cy="640080"/>
          </a:xfrm>
          <a:prstGeom prst="roundRect">
            <a:avLst>
              <a:gd name="adj" fmla="val 11429"/>
            </a:avLst>
          </a:prstGeom>
          <a:solidFill>
            <a:srgbClr val="E4F1F1"/>
          </a:solidFill>
          <a:ln w="12700">
            <a:solidFill>
              <a:srgbClr val="1C6B72"/>
            </a:solidFill>
            <a:prstDash val="solid"/>
          </a:ln>
        </p:spPr>
      </p:sp>
      <p:sp>
        <p:nvSpPr>
          <p:cNvPr id="17" name="Text 14"/>
          <p:cNvSpPr/>
          <p:nvPr/>
        </p:nvSpPr>
        <p:spPr>
          <a:xfrm>
            <a:off x="868680" y="5522976"/>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8" name="Text 15"/>
          <p:cNvSpPr/>
          <p:nvPr/>
        </p:nvSpPr>
        <p:spPr>
          <a:xfrm>
            <a:off x="868680" y="5833872"/>
            <a:ext cx="10451592" cy="10972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Write a query against your orders table using IN to return rows for exactly two SalesPerson names of your choice.</a:t>
            </a:r>
            <a:endParaRPr lang="en-US" sz="1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12 · BETWEEN</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Matching a Range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35</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BETWEEN filters for a value within a range — inclusive of both endpoints.</a:t>
            </a:r>
            <a:endParaRPr lang="en-US" sz="1300" dirty="0"/>
          </a:p>
        </p:txBody>
      </p:sp>
      <p:sp>
        <p:nvSpPr>
          <p:cNvPr id="6" name="Shape 4"/>
          <p:cNvSpPr/>
          <p:nvPr/>
        </p:nvSpPr>
        <p:spPr>
          <a:xfrm>
            <a:off x="640080" y="1920240"/>
            <a:ext cx="10908792" cy="1106424"/>
          </a:xfrm>
          <a:prstGeom prst="roundRect">
            <a:avLst>
              <a:gd name="adj" fmla="val 4959"/>
            </a:avLst>
          </a:prstGeom>
          <a:solidFill>
            <a:srgbClr val="2B2F42"/>
          </a:solidFill>
          <a:ln/>
        </p:spPr>
      </p:sp>
      <p:sp>
        <p:nvSpPr>
          <p:cNvPr id="7" name="Text 5"/>
          <p:cNvSpPr/>
          <p:nvPr/>
        </p:nvSpPr>
        <p:spPr>
          <a:xfrm>
            <a:off x="868680" y="2029968"/>
            <a:ext cx="10451592" cy="886968"/>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WHERE amount BETWEEN 50000 AND 150000;</a:t>
            </a:r>
            <a:endParaRPr lang="en-US" sz="1300" dirty="0"/>
          </a:p>
        </p:txBody>
      </p:sp>
      <p:sp>
        <p:nvSpPr>
          <p:cNvPr id="8" name="Text 6"/>
          <p:cNvSpPr/>
          <p:nvPr/>
        </p:nvSpPr>
        <p:spPr>
          <a:xfrm>
            <a:off x="640080" y="3099816"/>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36" name="Table 0"/>
          <p:cNvGraphicFramePr>
            <a:graphicFrameLocks noGrp="1"/>
          </p:cNvGraphicFramePr>
          <p:nvPr>
            <p:extLst>
              <p:ext uri="{D42A27DB-BD31-4B8C-83A1-F6EECF244321}">
                <p14:modId xmlns:p14="http://schemas.microsoft.com/office/powerpoint/2010/main" val="1579011935"/>
              </p:ext>
            </p:extLst>
          </p:nvPr>
        </p:nvGraphicFramePr>
        <p:xfrm>
          <a:off x="640080" y="3410712"/>
          <a:ext cx="10908792" cy="914400"/>
        </p:xfrm>
        <a:graphic>
          <a:graphicData uri="http://schemas.openxmlformats.org/drawingml/2006/table">
            <a:tbl>
              <a:tblPr/>
              <a:tblGrid>
                <a:gridCol w="5458968"/>
                <a:gridCol w="5449824"/>
              </a:tblGrid>
              <a:tr h="347472">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180000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Ngozi Umeh</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175000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 (excl.)</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 — outside range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0" name="Shape 7"/>
          <p:cNvSpPr/>
          <p:nvPr/>
        </p:nvSpPr>
        <p:spPr>
          <a:xfrm>
            <a:off x="640080" y="5120640"/>
            <a:ext cx="10908792" cy="914400"/>
          </a:xfrm>
          <a:prstGeom prst="roundRect">
            <a:avLst>
              <a:gd name="adj" fmla="val 8000"/>
            </a:avLst>
          </a:prstGeom>
          <a:solidFill>
            <a:srgbClr val="FBF3DA"/>
          </a:solidFill>
          <a:ln w="12700">
            <a:solidFill>
              <a:srgbClr val="C9A227"/>
            </a:solidFill>
            <a:prstDash val="solid"/>
          </a:ln>
        </p:spPr>
      </p:sp>
      <p:sp>
        <p:nvSpPr>
          <p:cNvPr id="11" name="Text 8"/>
          <p:cNvSpPr/>
          <p:nvPr/>
        </p:nvSpPr>
        <p:spPr>
          <a:xfrm>
            <a:off x="868680" y="524865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12" name="Text 9"/>
          <p:cNvSpPr/>
          <p:nvPr/>
        </p:nvSpPr>
        <p:spPr>
          <a:xfrm>
            <a:off x="868680" y="55595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BETWEEN 50000 AND 150000 includes exactly 50000 and exactly 150000 — both boundary values pass. This also works on dates: WHERE order_date BETWEEN '2025-01-01' AND '2025-03-31'.</a:t>
            </a:r>
            <a:endParaRPr lang="en-US" sz="12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13 · LIKE &amp; WILDCARDS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Matching Text Patterns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36</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LIKE matches partial text using two wildcard symbols — essential for searching names, codes, or free-text fields.</a:t>
            </a:r>
            <a:endParaRPr lang="en-US" sz="1300" dirty="0"/>
          </a:p>
        </p:txBody>
      </p:sp>
      <p:graphicFrame>
        <p:nvGraphicFramePr>
          <p:cNvPr id="37" name="Table 0"/>
          <p:cNvGraphicFramePr>
            <a:graphicFrameLocks noGrp="1"/>
          </p:cNvGraphicFramePr>
          <p:nvPr>
            <p:extLst>
              <p:ext uri="{D42A27DB-BD31-4B8C-83A1-F6EECF244321}">
                <p14:modId xmlns:p14="http://schemas.microsoft.com/office/powerpoint/2010/main" val="1579011935"/>
              </p:ext>
            </p:extLst>
          </p:nvPr>
        </p:nvGraphicFramePr>
        <p:xfrm>
          <a:off x="640080" y="1965960"/>
          <a:ext cx="10908792" cy="914400"/>
        </p:xfrm>
        <a:graphic>
          <a:graphicData uri="http://schemas.openxmlformats.org/drawingml/2006/table">
            <a:tbl>
              <a:tblPr/>
              <a:tblGrid>
                <a:gridCol w="1645920"/>
                <a:gridCol w="4297680"/>
                <a:gridCol w="4965192"/>
              </a:tblGrid>
              <a:tr h="457200">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Wildcard</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Meaning</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50" b="1" dirty="0">
                          <a:solidFill>
                            <a:srgbClr val="FFFFFF"/>
                          </a:solidFill>
                          <a:latin typeface="Calibri" pitchFamily="34" charset="0"/>
                          <a:ea typeface="Calibri" pitchFamily="34" charset="-122"/>
                          <a:cs typeface="Calibri" pitchFamily="34" charset="-120"/>
                        </a:rPr>
                        <a:t>Example</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457200">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Zero or more of any character</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'A%' matches Adaeze, Amaka, A</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457200">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_</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Exactly one of any character</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50" dirty="0">
                          <a:solidFill>
                            <a:srgbClr val="1F2430"/>
                          </a:solidFill>
                          <a:latin typeface="Calibri" pitchFamily="34" charset="0"/>
                          <a:ea typeface="Calibri" pitchFamily="34" charset="-122"/>
                          <a:cs typeface="Calibri" pitchFamily="34" charset="-120"/>
                        </a:rPr>
                        <a:t>'J_M' matches JAM, JIM, but not JAAM</a:t>
                      </a:r>
                      <a:endParaRPr lang="en-US" sz="125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7" name="Shape 4"/>
          <p:cNvSpPr/>
          <p:nvPr/>
        </p:nvSpPr>
        <p:spPr>
          <a:xfrm>
            <a:off x="640080" y="3429000"/>
            <a:ext cx="10908792" cy="1106424"/>
          </a:xfrm>
          <a:prstGeom prst="roundRect">
            <a:avLst>
              <a:gd name="adj" fmla="val 4959"/>
            </a:avLst>
          </a:prstGeom>
          <a:solidFill>
            <a:srgbClr val="2B2F42"/>
          </a:solidFill>
          <a:ln/>
        </p:spPr>
      </p:sp>
      <p:sp>
        <p:nvSpPr>
          <p:cNvPr id="8" name="Text 5"/>
          <p:cNvSpPr/>
          <p:nvPr/>
        </p:nvSpPr>
        <p:spPr>
          <a:xfrm>
            <a:off x="868680" y="3538728"/>
            <a:ext cx="10451592" cy="886968"/>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customer_name</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customers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WHERE customer_name LIKE 'A%';</a:t>
            </a:r>
            <a:endParaRPr lang="en-US" sz="1300" dirty="0"/>
          </a:p>
        </p:txBody>
      </p:sp>
      <p:sp>
        <p:nvSpPr>
          <p:cNvPr id="9" name="Text 6"/>
          <p:cNvSpPr/>
          <p:nvPr/>
        </p:nvSpPr>
        <p:spPr>
          <a:xfrm>
            <a:off x="640080" y="4608576"/>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73" name="Table 1"/>
          <p:cNvGraphicFramePr>
            <a:graphicFrameLocks noGrp="1"/>
          </p:cNvGraphicFramePr>
          <p:nvPr>
            <p:extLst>
              <p:ext uri="{D42A27DB-BD31-4B8C-83A1-F6EECF244321}">
                <p14:modId xmlns:p14="http://schemas.microsoft.com/office/powerpoint/2010/main" val="1579011935"/>
              </p:ext>
            </p:extLst>
          </p:nvPr>
        </p:nvGraphicFramePr>
        <p:xfrm>
          <a:off x="640080" y="4919472"/>
          <a:ext cx="10908792" cy="914400"/>
        </p:xfrm>
        <a:graphic>
          <a:graphicData uri="http://schemas.openxmlformats.org/drawingml/2006/table">
            <a:tbl>
              <a:tblPr/>
              <a:tblGrid>
                <a:gridCol w="10908792"/>
              </a:tblGrid>
              <a:tr h="347472">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customer_name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1" name="Shape 7"/>
          <p:cNvSpPr/>
          <p:nvPr/>
        </p:nvSpPr>
        <p:spPr>
          <a:xfrm>
            <a:off x="640080" y="5888736"/>
            <a:ext cx="10908792" cy="914400"/>
          </a:xfrm>
          <a:prstGeom prst="roundRect">
            <a:avLst>
              <a:gd name="adj" fmla="val 8000"/>
            </a:avLst>
          </a:prstGeom>
          <a:solidFill>
            <a:srgbClr val="FBEAE6"/>
          </a:solidFill>
          <a:ln w="12700">
            <a:solidFill>
              <a:srgbClr val="B3432B"/>
            </a:solidFill>
            <a:prstDash val="solid"/>
          </a:ln>
        </p:spPr>
      </p:sp>
      <p:sp>
        <p:nvSpPr>
          <p:cNvPr id="12" name="Text 8"/>
          <p:cNvSpPr/>
          <p:nvPr/>
        </p:nvSpPr>
        <p:spPr>
          <a:xfrm>
            <a:off x="868680" y="6016752"/>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3" name="Text 9"/>
          <p:cNvSpPr/>
          <p:nvPr/>
        </p:nvSpPr>
        <p:spPr>
          <a:xfrm>
            <a:off x="868680" y="6327648"/>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LIKE is case-sensitive in some databases (PostgreSQL) and not in others (MySQL default). If a pattern you're sure is correct isn't matching, check your specific database's case-sensitivity behavior before assuming your syntax is wrong.</a:t>
            </a:r>
            <a:endParaRPr lang="en-US" sz="1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14 · NULL VALUES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Testing for NULL</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37</a:t>
            </a:r>
            <a:endParaRPr lang="en-US" sz="1000" dirty="0"/>
          </a:p>
        </p:txBody>
      </p:sp>
      <p:sp>
        <p:nvSpPr>
          <p:cNvPr id="5" name="Text 3"/>
          <p:cNvSpPr/>
          <p:nvPr/>
        </p:nvSpPr>
        <p:spPr>
          <a:xfrm>
            <a:off x="640080" y="1417320"/>
            <a:ext cx="10908792" cy="54864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NULL can't be tested with = or &lt;&gt; — NULL isn't a value to compare against, it's the absence of one. You need dedicated syntax.</a:t>
            </a:r>
            <a:endParaRPr lang="en-US" sz="1300" dirty="0"/>
          </a:p>
        </p:txBody>
      </p:sp>
      <p:sp>
        <p:nvSpPr>
          <p:cNvPr id="6" name="Shape 4"/>
          <p:cNvSpPr/>
          <p:nvPr/>
        </p:nvSpPr>
        <p:spPr>
          <a:xfrm>
            <a:off x="640080" y="2194560"/>
            <a:ext cx="5212080" cy="640080"/>
          </a:xfrm>
          <a:prstGeom prst="roundRect">
            <a:avLst>
              <a:gd name="adj" fmla="val 8571"/>
            </a:avLst>
          </a:prstGeom>
          <a:solidFill>
            <a:srgbClr val="2B2F42"/>
          </a:solidFill>
          <a:ln/>
        </p:spPr>
      </p:sp>
      <p:sp>
        <p:nvSpPr>
          <p:cNvPr id="7" name="Text 5"/>
          <p:cNvSpPr/>
          <p:nvPr/>
        </p:nvSpPr>
        <p:spPr>
          <a:xfrm>
            <a:off x="868680" y="2304288"/>
            <a:ext cx="4754880" cy="42062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WHERE phone_number IS NULL</a:t>
            </a:r>
            <a:endParaRPr lang="en-US" sz="1300" dirty="0"/>
          </a:p>
        </p:txBody>
      </p:sp>
      <p:sp>
        <p:nvSpPr>
          <p:cNvPr id="8" name="Text 6"/>
          <p:cNvSpPr/>
          <p:nvPr/>
        </p:nvSpPr>
        <p:spPr>
          <a:xfrm>
            <a:off x="640080" y="2971800"/>
            <a:ext cx="5212080" cy="548640"/>
          </a:xfrm>
          <a:prstGeom prst="rect">
            <a:avLst/>
          </a:prstGeom>
          <a:noFill/>
          <a:ln/>
        </p:spPr>
        <p:txBody>
          <a:bodyPr wrap="square" rtlCol="0" anchor="ctr"/>
          <a:lstStyle/>
          <a:p>
            <a:pPr indent="0" marL="0">
              <a:lnSpc>
                <a:spcPts val="1500"/>
              </a:lnSpc>
              <a:buNone/>
            </a:pPr>
            <a:r>
              <a:rPr lang="en-US" sz="1150" dirty="0">
                <a:solidFill>
                  <a:srgbClr val="5B6178"/>
                </a:solidFill>
                <a:latin typeface="Calibri" pitchFamily="34" charset="0"/>
                <a:ea typeface="Calibri" pitchFamily="34" charset="-122"/>
                <a:cs typeface="Calibri" pitchFamily="34" charset="-120"/>
              </a:rPr>
              <a:t>Returns rows where phone_number was never recorded.</a:t>
            </a:r>
            <a:endParaRPr lang="en-US" sz="1150" dirty="0"/>
          </a:p>
        </p:txBody>
      </p:sp>
      <p:sp>
        <p:nvSpPr>
          <p:cNvPr id="9" name="Shape 7"/>
          <p:cNvSpPr/>
          <p:nvPr/>
        </p:nvSpPr>
        <p:spPr>
          <a:xfrm>
            <a:off x="6336792" y="2194560"/>
            <a:ext cx="5212080" cy="640080"/>
          </a:xfrm>
          <a:prstGeom prst="roundRect">
            <a:avLst>
              <a:gd name="adj" fmla="val 8571"/>
            </a:avLst>
          </a:prstGeom>
          <a:solidFill>
            <a:srgbClr val="2B2F42"/>
          </a:solidFill>
          <a:ln/>
        </p:spPr>
      </p:sp>
      <p:sp>
        <p:nvSpPr>
          <p:cNvPr id="10" name="Text 8"/>
          <p:cNvSpPr/>
          <p:nvPr/>
        </p:nvSpPr>
        <p:spPr>
          <a:xfrm>
            <a:off x="6565392" y="2304288"/>
            <a:ext cx="4754880" cy="42062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WHERE phone_number IS NOT NULL</a:t>
            </a:r>
            <a:endParaRPr lang="en-US" sz="1300" dirty="0"/>
          </a:p>
        </p:txBody>
      </p:sp>
      <p:sp>
        <p:nvSpPr>
          <p:cNvPr id="11" name="Text 9"/>
          <p:cNvSpPr/>
          <p:nvPr/>
        </p:nvSpPr>
        <p:spPr>
          <a:xfrm>
            <a:off x="6336792" y="2971800"/>
            <a:ext cx="5212080" cy="548640"/>
          </a:xfrm>
          <a:prstGeom prst="rect">
            <a:avLst/>
          </a:prstGeom>
          <a:noFill/>
          <a:ln/>
        </p:spPr>
        <p:txBody>
          <a:bodyPr wrap="square" rtlCol="0" anchor="ctr"/>
          <a:lstStyle/>
          <a:p>
            <a:pPr indent="0" marL="0">
              <a:lnSpc>
                <a:spcPts val="1500"/>
              </a:lnSpc>
              <a:buNone/>
            </a:pPr>
            <a:r>
              <a:rPr lang="en-US" sz="1150" dirty="0">
                <a:solidFill>
                  <a:srgbClr val="5B6178"/>
                </a:solidFill>
                <a:latin typeface="Calibri" pitchFamily="34" charset="0"/>
                <a:ea typeface="Calibri" pitchFamily="34" charset="-122"/>
                <a:cs typeface="Calibri" pitchFamily="34" charset="-120"/>
              </a:rPr>
              <a:t>Returns rows where phone_number has any recorded value.</a:t>
            </a:r>
            <a:endParaRPr lang="en-US" sz="1150" dirty="0"/>
          </a:p>
        </p:txBody>
      </p:sp>
      <p:sp>
        <p:nvSpPr>
          <p:cNvPr id="12" name="Shape 10"/>
          <p:cNvSpPr/>
          <p:nvPr/>
        </p:nvSpPr>
        <p:spPr>
          <a:xfrm>
            <a:off x="640080" y="3749040"/>
            <a:ext cx="10908792" cy="914400"/>
          </a:xfrm>
          <a:prstGeom prst="roundRect">
            <a:avLst>
              <a:gd name="adj" fmla="val 8000"/>
            </a:avLst>
          </a:prstGeom>
          <a:solidFill>
            <a:srgbClr val="FBEAE6"/>
          </a:solidFill>
          <a:ln w="12700">
            <a:solidFill>
              <a:srgbClr val="B3432B"/>
            </a:solidFill>
            <a:prstDash val="solid"/>
          </a:ln>
        </p:spPr>
      </p:sp>
      <p:sp>
        <p:nvSpPr>
          <p:cNvPr id="13" name="Text 11"/>
          <p:cNvSpPr/>
          <p:nvPr/>
        </p:nvSpPr>
        <p:spPr>
          <a:xfrm>
            <a:off x="868680" y="387705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14" name="Text 12"/>
          <p:cNvSpPr/>
          <p:nvPr/>
        </p:nvSpPr>
        <p:spPr>
          <a:xfrm>
            <a:off x="868680" y="41879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WHERE phone_number = NULL is not an error — it's worse. It runs without complaint and silently returns zero rows, every time, because nothing ever equals NULL, not even another NULL. This is one of the most common silent bugs in beginner SQL.</a:t>
            </a:r>
            <a:endParaRPr lang="en-US" sz="12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15 · COMBINING MULTIPLE CONDITIONS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Real-World Multi-Condition Filters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38</a:t>
            </a:r>
            <a:endParaRPr lang="en-US" sz="1000" dirty="0"/>
          </a:p>
        </p:txBody>
      </p:sp>
      <p:sp>
        <p:nvSpPr>
          <p:cNvPr id="5" name="Text 3"/>
          <p:cNvSpPr/>
          <p:nvPr/>
        </p:nvSpPr>
        <p:spPr>
          <a:xfrm>
            <a:off x="640080" y="1417320"/>
            <a:ext cx="10908792" cy="54864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Real filters usually combine several of these tools at once. Parentheses control the order conditions are evaluated in — just like in arithmetic.</a:t>
            </a:r>
            <a:endParaRPr lang="en-US" sz="1300" dirty="0"/>
          </a:p>
        </p:txBody>
      </p:sp>
      <p:sp>
        <p:nvSpPr>
          <p:cNvPr id="6" name="Shape 4"/>
          <p:cNvSpPr/>
          <p:nvPr/>
        </p:nvSpPr>
        <p:spPr>
          <a:xfrm>
            <a:off x="640080" y="2103120"/>
            <a:ext cx="10908792" cy="1600200"/>
          </a:xfrm>
          <a:prstGeom prst="roundRect">
            <a:avLst>
              <a:gd name="adj" fmla="val 3429"/>
            </a:avLst>
          </a:prstGeom>
          <a:solidFill>
            <a:srgbClr val="2B2F42"/>
          </a:solidFill>
          <a:ln/>
        </p:spPr>
      </p:sp>
      <p:sp>
        <p:nvSpPr>
          <p:cNvPr id="7" name="Text 5"/>
          <p:cNvSpPr/>
          <p:nvPr/>
        </p:nvSpPr>
        <p:spPr>
          <a:xfrm>
            <a:off x="868680" y="2212848"/>
            <a:ext cx="10451592" cy="138074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WHERE (state = 'Rivers' OR state = 'Lagos')</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  AND amount &gt; 100000</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  AND order_date BETWEEN '2025-01-01' AND '2025-03-31';</a:t>
            </a:r>
            <a:endParaRPr lang="en-US" sz="1300" dirty="0"/>
          </a:p>
        </p:txBody>
      </p:sp>
      <p:sp>
        <p:nvSpPr>
          <p:cNvPr id="8" name="Text 6"/>
          <p:cNvSpPr/>
          <p:nvPr/>
        </p:nvSpPr>
        <p:spPr>
          <a:xfrm>
            <a:off x="640080" y="3776472"/>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39" name="Table 0"/>
          <p:cNvGraphicFramePr>
            <a:graphicFrameLocks noGrp="1"/>
          </p:cNvGraphicFramePr>
          <p:nvPr>
            <p:extLst>
              <p:ext uri="{D42A27DB-BD31-4B8C-83A1-F6EECF244321}">
                <p14:modId xmlns:p14="http://schemas.microsoft.com/office/powerpoint/2010/main" val="1579011935"/>
              </p:ext>
            </p:extLst>
          </p:nvPr>
        </p:nvGraphicFramePr>
        <p:xfrm>
          <a:off x="640080" y="4087368"/>
          <a:ext cx="10908792" cy="914400"/>
        </p:xfrm>
        <a:graphic>
          <a:graphicData uri="http://schemas.openxmlformats.org/drawingml/2006/table">
            <a:tbl>
              <a:tblPr/>
              <a:tblGrid>
                <a:gridCol w="3657600"/>
                <a:gridCol w="3621024"/>
                <a:gridCol w="3630168"/>
              </a:tblGrid>
              <a:tr h="347472">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State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Rivers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Lagos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180000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10" name="Shape 7"/>
          <p:cNvSpPr/>
          <p:nvPr/>
        </p:nvSpPr>
        <p:spPr>
          <a:xfrm>
            <a:off x="640080" y="5404104"/>
            <a:ext cx="10908792" cy="914400"/>
          </a:xfrm>
          <a:prstGeom prst="roundRect">
            <a:avLst>
              <a:gd name="adj" fmla="val 8000"/>
            </a:avLst>
          </a:prstGeom>
          <a:solidFill>
            <a:srgbClr val="E4F1F1"/>
          </a:solidFill>
          <a:ln w="12700">
            <a:solidFill>
              <a:srgbClr val="1C6B72"/>
            </a:solidFill>
            <a:prstDash val="solid"/>
          </a:ln>
        </p:spPr>
      </p:sp>
      <p:sp>
        <p:nvSpPr>
          <p:cNvPr id="11" name="Text 8"/>
          <p:cNvSpPr/>
          <p:nvPr/>
        </p:nvSpPr>
        <p:spPr>
          <a:xfrm>
            <a:off x="868680" y="5532120"/>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2" name="Text 9"/>
          <p:cNvSpPr/>
          <p:nvPr/>
        </p:nvSpPr>
        <p:spPr>
          <a:xfrm>
            <a:off x="868680" y="5843016"/>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Using the NovaMart tables, write one query combining IN, a comparison operator, and a date range — for example: customers in Rivers or Abuja, with an order amount over 50000, placed in Q1 2025. Check that your parentheses group the OR condition correctly before the ANDs are applied.</a:t>
            </a:r>
            <a:endParaRPr lang="en-US" sz="1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ASSIGNMENT · STAGE 3</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Filter a Hotel Bookings Table</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39</a:t>
            </a:r>
            <a:endParaRPr lang="en-US" sz="1000" dirty="0"/>
          </a:p>
        </p:txBody>
      </p:sp>
      <p:graphicFrame>
        <p:nvGraphicFramePr>
          <p:cNvPr id="40" name="Table 0"/>
          <p:cNvGraphicFramePr>
            <a:graphicFrameLocks noGrp="1"/>
          </p:cNvGraphicFramePr>
          <p:nvPr>
            <p:extLst>
              <p:ext uri="{D42A27DB-BD31-4B8C-83A1-F6EECF244321}">
                <p14:modId xmlns:p14="http://schemas.microsoft.com/office/powerpoint/2010/main" val="1579011935"/>
              </p:ext>
            </p:extLst>
          </p:nvPr>
        </p:nvGraphicFramePr>
        <p:xfrm>
          <a:off x="640080" y="1554480"/>
          <a:ext cx="10908792" cy="914400"/>
        </p:xfrm>
        <a:graphic>
          <a:graphicData uri="http://schemas.openxmlformats.org/drawingml/2006/table">
            <a:tbl>
              <a:tblPr/>
              <a:tblGrid>
                <a:gridCol w="1371600"/>
                <a:gridCol w="2011680"/>
                <a:gridCol w="1645920"/>
                <a:gridCol w="1097280"/>
                <a:gridCol w="1645920"/>
                <a:gridCol w="3136392"/>
              </a:tblGrid>
              <a:tr h="320040">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BookingID</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GuestName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RoomType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Nights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TotalCost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SpecialRequest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B01</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K. Danladi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Deluxe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135000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Late checkout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B02</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F. Adewale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Standard</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28000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B03</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M. Yakubu</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Suite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5</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310000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B04</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K. Danladi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Standard</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2</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56000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Airport pickup</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6" name="Text 3"/>
          <p:cNvSpPr/>
          <p:nvPr/>
        </p:nvSpPr>
        <p:spPr>
          <a:xfrm>
            <a:off x="640080" y="3383280"/>
            <a:ext cx="10908792" cy="2743200"/>
          </a:xfrm>
          <a:prstGeom prst="rect">
            <a:avLst/>
          </a:prstGeom>
          <a:noFill/>
          <a:ln/>
        </p:spPr>
        <p:txBody>
          <a:bodyPr wrap="square" rtlCol="0" anchor="t"/>
          <a:lstStyle/>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Write a query returning bookings in either ‘Deluxe’ or ‘Suite’ rooms (use IN).</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Write a query returning bookings with TotalCost between 50000 and 200000.</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Write a query finding every guest whose name starts with ‘K’ (use LIKE).</a:t>
            </a:r>
            <a:endParaRPr lang="en-US" sz="1200" dirty="0"/>
          </a:p>
          <a:p>
            <a:pPr marL="342900" indent="-342900">
              <a:spcAft>
                <a:spcPts val="800"/>
              </a:spcAft>
              <a:buSzPct val="100000"/>
              <a:buChar char="•"/>
            </a:pPr>
            <a:r>
              <a:rPr lang="en-US" sz="1200" dirty="0">
                <a:solidFill>
                  <a:srgbClr val="1F2430"/>
                </a:solidFill>
                <a:latin typeface="Calibri" pitchFamily="34" charset="0"/>
                <a:ea typeface="Calibri" pitchFamily="34" charset="-122"/>
                <a:cs typeface="Calibri" pitchFamily="34" charset="-120"/>
              </a:rPr>
              <a:t>Write a query returning bookings with no SpecialRequest — use the correct NULL/blank test after checking whether this column stores true NULLs or empty text.</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8961120" y="-2011680"/>
            <a:ext cx="5486400" cy="5486400"/>
          </a:xfrm>
          <a:prstGeom prst="ellipse">
            <a:avLst/>
          </a:prstGeom>
          <a:ln w="12700">
            <a:solidFill>
              <a:srgbClr val="C9A227">
                <a:alpha val="45000"/>
              </a:srgbClr>
            </a:solidFill>
            <a:prstDash val="solid"/>
          </a:ln>
        </p:spPr>
      </p:sp>
      <p:sp>
        <p:nvSpPr>
          <p:cNvPr id="4" name="Text 2"/>
          <p:cNvSpPr/>
          <p:nvPr/>
        </p:nvSpPr>
        <p:spPr>
          <a:xfrm>
            <a:off x="822960" y="1965960"/>
            <a:ext cx="9144000" cy="365760"/>
          </a:xfrm>
          <a:prstGeom prst="rect">
            <a:avLst/>
          </a:prstGeom>
          <a:noFill/>
          <a:ln/>
        </p:spPr>
        <p:txBody>
          <a:bodyPr wrap="square" rtlCol="0" anchor="ctr"/>
          <a:lstStyle/>
          <a:p>
            <a:pPr indent="0" marL="0">
              <a:buNone/>
            </a:pPr>
            <a:r>
              <a:rPr lang="en-US" sz="1300" b="1" spc="200" kern="0" dirty="0">
                <a:solidFill>
                  <a:srgbClr val="C9A227"/>
                </a:solidFill>
                <a:latin typeface="Calibri" pitchFamily="34" charset="0"/>
                <a:ea typeface="Calibri" pitchFamily="34" charset="-122"/>
                <a:cs typeface="Calibri" pitchFamily="34" charset="-120"/>
              </a:rPr>
              <a:t>STAGE 1 · TOPICS 1–4</a:t>
            </a:r>
            <a:endParaRPr lang="en-US" sz="1300" dirty="0"/>
          </a:p>
        </p:txBody>
      </p:sp>
      <p:sp>
        <p:nvSpPr>
          <p:cNvPr id="5" name="Text 3"/>
          <p:cNvSpPr/>
          <p:nvPr/>
        </p:nvSpPr>
        <p:spPr>
          <a:xfrm>
            <a:off x="822960" y="2377440"/>
            <a:ext cx="10058400" cy="1371600"/>
          </a:xfrm>
          <a:prstGeom prst="rect">
            <a:avLst/>
          </a:prstGeom>
          <a:noFill/>
          <a:ln/>
        </p:spPr>
        <p:txBody>
          <a:bodyPr wrap="square" rtlCol="0" anchor="ctr"/>
          <a:lstStyle/>
          <a:p>
            <a:pPr indent="0" marL="0">
              <a:lnSpc>
                <a:spcPts val="4200"/>
              </a:lnSpc>
              <a:buNone/>
            </a:pPr>
            <a:r>
              <a:rPr lang="en-US" sz="3800" b="1" dirty="0">
                <a:solidFill>
                  <a:srgbClr val="FFFFFF"/>
                </a:solidFill>
                <a:latin typeface="Cambria" pitchFamily="34" charset="0"/>
                <a:ea typeface="Cambria" pitchFamily="34" charset="-122"/>
                <a:cs typeface="Cambria" pitchFamily="34" charset="-120"/>
              </a:rPr>
              <a:t>Database Foundations</a:t>
            </a:r>
            <a:endParaRPr lang="en-US" sz="3800" dirty="0"/>
          </a:p>
        </p:txBody>
      </p:sp>
      <p:sp>
        <p:nvSpPr>
          <p:cNvPr id="6" name="Text 4"/>
          <p:cNvSpPr/>
          <p:nvPr/>
        </p:nvSpPr>
        <p:spPr>
          <a:xfrm>
            <a:off x="822960" y="4114800"/>
            <a:ext cx="566928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AIM</a:t>
            </a:r>
            <a:endParaRPr lang="en-US" sz="1000" dirty="0"/>
          </a:p>
        </p:txBody>
      </p:sp>
      <p:sp>
        <p:nvSpPr>
          <p:cNvPr id="7" name="Text 5"/>
          <p:cNvSpPr/>
          <p:nvPr/>
        </p:nvSpPr>
        <p:spPr>
          <a:xfrm>
            <a:off x="822960" y="4407408"/>
            <a:ext cx="548640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Understand what a database is and why analysts use one, learn the vocabulary for table structure, and understand keys and relationships — all before touching any software. Getting Started (right after this stage) is where you'll build a real one.</a:t>
            </a:r>
            <a:endParaRPr lang="en-US" sz="1250" dirty="0"/>
          </a:p>
        </p:txBody>
      </p:sp>
      <p:sp>
        <p:nvSpPr>
          <p:cNvPr id="8" name="Text 6"/>
          <p:cNvSpPr/>
          <p:nvPr/>
        </p:nvSpPr>
        <p:spPr>
          <a:xfrm>
            <a:off x="6492240" y="4114800"/>
            <a:ext cx="237744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TIME</a:t>
            </a:r>
            <a:endParaRPr lang="en-US" sz="1000" dirty="0"/>
          </a:p>
        </p:txBody>
      </p:sp>
      <p:sp>
        <p:nvSpPr>
          <p:cNvPr id="9" name="Text 7"/>
          <p:cNvSpPr/>
          <p:nvPr/>
        </p:nvSpPr>
        <p:spPr>
          <a:xfrm>
            <a:off x="6492240" y="4407408"/>
            <a:ext cx="219456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1 hour</a:t>
            </a:r>
            <a:endParaRPr lang="en-US" sz="1250" dirty="0"/>
          </a:p>
        </p:txBody>
      </p:sp>
      <p:sp>
        <p:nvSpPr>
          <p:cNvPr id="10" name="Text 8"/>
          <p:cNvSpPr/>
          <p:nvPr/>
        </p:nvSpPr>
        <p:spPr>
          <a:xfrm>
            <a:off x="8869680" y="4114800"/>
            <a:ext cx="274320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PREREQUISITE</a:t>
            </a:r>
            <a:endParaRPr lang="en-US" sz="1000" dirty="0"/>
          </a:p>
        </p:txBody>
      </p:sp>
      <p:sp>
        <p:nvSpPr>
          <p:cNvPr id="11" name="Text 9"/>
          <p:cNvSpPr/>
          <p:nvPr/>
        </p:nvSpPr>
        <p:spPr>
          <a:xfrm>
            <a:off x="8869680" y="4407408"/>
            <a:ext cx="256032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None — starting point</a:t>
            </a:r>
            <a:endParaRPr lang="en-US" sz="1250" dirty="0"/>
          </a:p>
        </p:txBody>
      </p:sp>
      <p:sp>
        <p:nvSpPr>
          <p:cNvPr id="12" name="Text 10"/>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04</a:t>
            </a:r>
            <a:endParaRPr lang="en-US" sz="1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8961120" y="-2011680"/>
            <a:ext cx="5486400" cy="5486400"/>
          </a:xfrm>
          <a:prstGeom prst="ellipse">
            <a:avLst/>
          </a:prstGeom>
          <a:ln w="12700">
            <a:solidFill>
              <a:srgbClr val="C9A227">
                <a:alpha val="45000"/>
              </a:srgbClr>
            </a:solidFill>
            <a:prstDash val="solid"/>
          </a:ln>
        </p:spPr>
      </p:sp>
      <p:sp>
        <p:nvSpPr>
          <p:cNvPr id="4" name="Text 2"/>
          <p:cNvSpPr/>
          <p:nvPr/>
        </p:nvSpPr>
        <p:spPr>
          <a:xfrm>
            <a:off x="822960" y="1965960"/>
            <a:ext cx="9144000" cy="365760"/>
          </a:xfrm>
          <a:prstGeom prst="rect">
            <a:avLst/>
          </a:prstGeom>
          <a:noFill/>
          <a:ln/>
        </p:spPr>
        <p:txBody>
          <a:bodyPr wrap="square" rtlCol="0" anchor="ctr"/>
          <a:lstStyle/>
          <a:p>
            <a:pPr indent="0" marL="0">
              <a:buNone/>
            </a:pPr>
            <a:r>
              <a:rPr lang="en-US" sz="1300" b="1" spc="200" kern="0" dirty="0">
                <a:solidFill>
                  <a:srgbClr val="C9A227"/>
                </a:solidFill>
                <a:latin typeface="Calibri" pitchFamily="34" charset="0"/>
                <a:ea typeface="Calibri" pitchFamily="34" charset="-122"/>
                <a:cs typeface="Calibri" pitchFamily="34" charset="-120"/>
              </a:rPr>
              <a:t>STAGE 4 · TOPICS 16–17</a:t>
            </a:r>
            <a:endParaRPr lang="en-US" sz="1300" dirty="0"/>
          </a:p>
        </p:txBody>
      </p:sp>
      <p:sp>
        <p:nvSpPr>
          <p:cNvPr id="5" name="Text 3"/>
          <p:cNvSpPr/>
          <p:nvPr/>
        </p:nvSpPr>
        <p:spPr>
          <a:xfrm>
            <a:off x="822960" y="2377440"/>
            <a:ext cx="10058400" cy="1371600"/>
          </a:xfrm>
          <a:prstGeom prst="rect">
            <a:avLst/>
          </a:prstGeom>
          <a:noFill/>
          <a:ln/>
        </p:spPr>
        <p:txBody>
          <a:bodyPr wrap="square" rtlCol="0" anchor="ctr"/>
          <a:lstStyle/>
          <a:p>
            <a:pPr indent="0" marL="0">
              <a:lnSpc>
                <a:spcPts val="4200"/>
              </a:lnSpc>
              <a:buNone/>
            </a:pPr>
            <a:r>
              <a:rPr lang="en-US" sz="3800" b="1" dirty="0">
                <a:solidFill>
                  <a:srgbClr val="FFFFFF"/>
                </a:solidFill>
                <a:latin typeface="Cambria" pitchFamily="34" charset="0"/>
                <a:ea typeface="Cambria" pitchFamily="34" charset="-122"/>
                <a:cs typeface="Cambria" pitchFamily="34" charset="-120"/>
              </a:rPr>
              <a:t>Sorting &amp; Limiting Results</a:t>
            </a:r>
            <a:endParaRPr lang="en-US" sz="3800" dirty="0"/>
          </a:p>
        </p:txBody>
      </p:sp>
      <p:sp>
        <p:nvSpPr>
          <p:cNvPr id="6" name="Text 4"/>
          <p:cNvSpPr/>
          <p:nvPr/>
        </p:nvSpPr>
        <p:spPr>
          <a:xfrm>
            <a:off x="822960" y="4114800"/>
            <a:ext cx="566928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AIM</a:t>
            </a:r>
            <a:endParaRPr lang="en-US" sz="1000" dirty="0"/>
          </a:p>
        </p:txBody>
      </p:sp>
      <p:sp>
        <p:nvSpPr>
          <p:cNvPr id="7" name="Text 5"/>
          <p:cNvSpPr/>
          <p:nvPr/>
        </p:nvSpPr>
        <p:spPr>
          <a:xfrm>
            <a:off x="822960" y="4407408"/>
            <a:ext cx="548640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Control the order results come back in, and cap how many rows you see — the two tools behind almost every “top 10” or “worst performing” business question.</a:t>
            </a:r>
            <a:endParaRPr lang="en-US" sz="1250" dirty="0"/>
          </a:p>
        </p:txBody>
      </p:sp>
      <p:sp>
        <p:nvSpPr>
          <p:cNvPr id="8" name="Text 6"/>
          <p:cNvSpPr/>
          <p:nvPr/>
        </p:nvSpPr>
        <p:spPr>
          <a:xfrm>
            <a:off x="6492240" y="4114800"/>
            <a:ext cx="237744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TIME</a:t>
            </a:r>
            <a:endParaRPr lang="en-US" sz="1000" dirty="0"/>
          </a:p>
        </p:txBody>
      </p:sp>
      <p:sp>
        <p:nvSpPr>
          <p:cNvPr id="9" name="Text 7"/>
          <p:cNvSpPr/>
          <p:nvPr/>
        </p:nvSpPr>
        <p:spPr>
          <a:xfrm>
            <a:off x="6492240" y="4407408"/>
            <a:ext cx="219456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45 minutes</a:t>
            </a:r>
            <a:endParaRPr lang="en-US" sz="1250" dirty="0"/>
          </a:p>
        </p:txBody>
      </p:sp>
      <p:sp>
        <p:nvSpPr>
          <p:cNvPr id="10" name="Text 8"/>
          <p:cNvSpPr/>
          <p:nvPr/>
        </p:nvSpPr>
        <p:spPr>
          <a:xfrm>
            <a:off x="8869680" y="4114800"/>
            <a:ext cx="2743200" cy="274320"/>
          </a:xfrm>
          <a:prstGeom prst="rect">
            <a:avLst/>
          </a:prstGeom>
          <a:noFill/>
          <a:ln/>
        </p:spPr>
        <p:txBody>
          <a:bodyPr wrap="square" rtlCol="0" anchor="ctr"/>
          <a:lstStyle/>
          <a:p>
            <a:pPr indent="0" marL="0">
              <a:buNone/>
            </a:pPr>
            <a:r>
              <a:rPr lang="en-US" sz="1000" b="1" spc="150" kern="0" dirty="0">
                <a:solidFill>
                  <a:srgbClr val="C9A227"/>
                </a:solidFill>
                <a:latin typeface="Calibri" pitchFamily="34" charset="0"/>
                <a:ea typeface="Calibri" pitchFamily="34" charset="-122"/>
                <a:cs typeface="Calibri" pitchFamily="34" charset="-120"/>
              </a:rPr>
              <a:t>PREREQUISITE</a:t>
            </a:r>
            <a:endParaRPr lang="en-US" sz="1000" dirty="0"/>
          </a:p>
        </p:txBody>
      </p:sp>
      <p:sp>
        <p:nvSpPr>
          <p:cNvPr id="11" name="Text 9"/>
          <p:cNvSpPr/>
          <p:nvPr/>
        </p:nvSpPr>
        <p:spPr>
          <a:xfrm>
            <a:off x="8869680" y="4407408"/>
            <a:ext cx="2560320" cy="1280160"/>
          </a:xfrm>
          <a:prstGeom prst="rect">
            <a:avLst/>
          </a:prstGeom>
          <a:noFill/>
          <a:ln/>
        </p:spPr>
        <p:txBody>
          <a:bodyPr wrap="square" rtlCol="0" anchor="ctr"/>
          <a:lstStyle/>
          <a:p>
            <a:pPr indent="0" marL="0">
              <a:lnSpc>
                <a:spcPts val="1600"/>
              </a:lnSpc>
              <a:buNone/>
            </a:pPr>
            <a:r>
              <a:rPr lang="en-US" sz="1250" dirty="0">
                <a:solidFill>
                  <a:srgbClr val="CADCFC"/>
                </a:solidFill>
                <a:latin typeface="Calibri" pitchFamily="34" charset="0"/>
                <a:ea typeface="Calibri" pitchFamily="34" charset="-122"/>
                <a:cs typeface="Calibri" pitchFamily="34" charset="-120"/>
              </a:rPr>
              <a:t>Stage 3 complete</a:t>
            </a:r>
            <a:endParaRPr lang="en-US" sz="1250" dirty="0"/>
          </a:p>
        </p:txBody>
      </p:sp>
      <p:sp>
        <p:nvSpPr>
          <p:cNvPr id="12" name="Text 10"/>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40</a:t>
            </a:r>
            <a:endParaRPr lang="en-US" sz="1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16 · ORDER BY</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Sorting Results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41</a:t>
            </a:r>
            <a:endParaRPr lang="en-US" sz="1000" dirty="0"/>
          </a:p>
        </p:txBody>
      </p:sp>
      <p:sp>
        <p:nvSpPr>
          <p:cNvPr id="5" name="Text 3"/>
          <p:cNvSpPr/>
          <p:nvPr/>
        </p:nvSpPr>
        <p:spPr>
          <a:xfrm>
            <a:off x="640080" y="1417320"/>
            <a:ext cx="10908792" cy="36576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ORDER BY sorts your result set. Default direction is ascending (A–Z, smallest–largest) — add DESC to reverse it.</a:t>
            </a:r>
            <a:endParaRPr lang="en-US" sz="1300" dirty="0"/>
          </a:p>
        </p:txBody>
      </p:sp>
      <p:sp>
        <p:nvSpPr>
          <p:cNvPr id="6" name="Shape 4"/>
          <p:cNvSpPr/>
          <p:nvPr/>
        </p:nvSpPr>
        <p:spPr>
          <a:xfrm>
            <a:off x="640080" y="1920240"/>
            <a:ext cx="10908792" cy="1106424"/>
          </a:xfrm>
          <a:prstGeom prst="roundRect">
            <a:avLst>
              <a:gd name="adj" fmla="val 4959"/>
            </a:avLst>
          </a:prstGeom>
          <a:solidFill>
            <a:srgbClr val="2B2F42"/>
          </a:solidFill>
          <a:ln/>
        </p:spPr>
      </p:sp>
      <p:sp>
        <p:nvSpPr>
          <p:cNvPr id="7" name="Text 5"/>
          <p:cNvSpPr/>
          <p:nvPr/>
        </p:nvSpPr>
        <p:spPr>
          <a:xfrm>
            <a:off x="868680" y="2029968"/>
            <a:ext cx="10451592" cy="886968"/>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customer_name, amount</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ORDER BY amount DESC;</a:t>
            </a:r>
            <a:endParaRPr lang="en-US" sz="1300" dirty="0"/>
          </a:p>
        </p:txBody>
      </p:sp>
      <p:sp>
        <p:nvSpPr>
          <p:cNvPr id="8" name="Text 6"/>
          <p:cNvSpPr/>
          <p:nvPr/>
        </p:nvSpPr>
        <p:spPr>
          <a:xfrm>
            <a:off x="640080" y="3099816"/>
            <a:ext cx="2743200" cy="274320"/>
          </a:xfrm>
          <a:prstGeom prst="rect">
            <a:avLst/>
          </a:prstGeom>
          <a:noFill/>
          <a:ln/>
        </p:spPr>
        <p:txBody>
          <a:bodyPr wrap="square" rtlCol="0" anchor="ctr"/>
          <a:lstStyle/>
          <a:p>
            <a:pPr indent="0" marL="0">
              <a:buNone/>
            </a:pPr>
            <a:r>
              <a:rPr lang="en-US" sz="1100" b="1" i="1" dirty="0">
                <a:solidFill>
                  <a:srgbClr val="5B6178"/>
                </a:solidFill>
                <a:latin typeface="Calibri" pitchFamily="34" charset="0"/>
                <a:ea typeface="Calibri" pitchFamily="34" charset="-122"/>
                <a:cs typeface="Calibri" pitchFamily="34" charset="-120"/>
              </a:rPr>
              <a:t>↓  Returns</a:t>
            </a:r>
            <a:endParaRPr lang="en-US" sz="1100" dirty="0"/>
          </a:p>
        </p:txBody>
      </p:sp>
      <p:graphicFrame>
        <p:nvGraphicFramePr>
          <p:cNvPr id="42" name="Table 0"/>
          <p:cNvGraphicFramePr>
            <a:graphicFrameLocks noGrp="1"/>
          </p:cNvGraphicFramePr>
          <p:nvPr>
            <p:extLst>
              <p:ext uri="{D42A27DB-BD31-4B8C-83A1-F6EECF244321}">
                <p14:modId xmlns:p14="http://schemas.microsoft.com/office/powerpoint/2010/main" val="1579011935"/>
              </p:ext>
            </p:extLst>
          </p:nvPr>
        </p:nvGraphicFramePr>
        <p:xfrm>
          <a:off x="640080" y="3410712"/>
          <a:ext cx="10908792" cy="914400"/>
        </p:xfrm>
        <a:graphic>
          <a:graphicData uri="http://schemas.openxmlformats.org/drawingml/2006/table">
            <a:tbl>
              <a:tblPr/>
              <a:tblGrid>
                <a:gridCol w="5458968"/>
                <a:gridCol w="5449824"/>
              </a:tblGrid>
              <a:tr h="347472">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customer_name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amount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Adaeze Obi</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350000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Tunde Bakare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180000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47472">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Ngozi Umeh</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175000</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10" name="Text 7"/>
          <p:cNvSpPr/>
          <p:nvPr/>
        </p:nvSpPr>
        <p:spPr>
          <a:xfrm>
            <a:off x="640080" y="5074920"/>
            <a:ext cx="10908792" cy="457200"/>
          </a:xfrm>
          <a:prstGeom prst="rect">
            <a:avLst/>
          </a:prstGeom>
          <a:noFill/>
          <a:ln/>
        </p:spPr>
        <p:txBody>
          <a:bodyPr wrap="square" rtlCol="0" anchor="ctr"/>
          <a:lstStyle/>
          <a:p>
            <a:pPr indent="0" marL="0">
              <a:lnSpc>
                <a:spcPts val="1600"/>
              </a:lnSpc>
              <a:buNone/>
            </a:pPr>
            <a:r>
              <a:rPr lang="en-US" sz="1250" i="1" dirty="0">
                <a:solidFill>
                  <a:srgbClr val="5B6178"/>
                </a:solidFill>
                <a:latin typeface="Calibri" pitchFamily="34" charset="0"/>
                <a:ea typeface="Calibri" pitchFamily="34" charset="-122"/>
                <a:cs typeface="Calibri" pitchFamily="34" charset="-120"/>
              </a:rPr>
              <a:t>Multiple-column sorting: ORDER BY state, amount DESC sorts alphabetically by state first, then — within each state — by amount from highest to lowest.</a:t>
            </a:r>
            <a:endParaRPr lang="en-US" sz="1250" dirty="0"/>
          </a:p>
        </p:txBody>
      </p:sp>
      <p:sp>
        <p:nvSpPr>
          <p:cNvPr id="11" name="Shape 8"/>
          <p:cNvSpPr/>
          <p:nvPr/>
        </p:nvSpPr>
        <p:spPr>
          <a:xfrm>
            <a:off x="640080" y="5577840"/>
            <a:ext cx="10908792" cy="1225296"/>
          </a:xfrm>
          <a:prstGeom prst="roundRect">
            <a:avLst>
              <a:gd name="adj" fmla="val 5970"/>
            </a:avLst>
          </a:prstGeom>
          <a:solidFill>
            <a:srgbClr val="E4F1F1"/>
          </a:solidFill>
          <a:ln w="12700">
            <a:solidFill>
              <a:srgbClr val="1C6B72"/>
            </a:solidFill>
            <a:prstDash val="solid"/>
          </a:ln>
        </p:spPr>
      </p:sp>
      <p:sp>
        <p:nvSpPr>
          <p:cNvPr id="12" name="Text 9"/>
          <p:cNvSpPr/>
          <p:nvPr/>
        </p:nvSpPr>
        <p:spPr>
          <a:xfrm>
            <a:off x="868680" y="5705856"/>
            <a:ext cx="10451592" cy="274320"/>
          </a:xfrm>
          <a:prstGeom prst="rect">
            <a:avLst/>
          </a:prstGeom>
          <a:noFill/>
          <a:ln/>
        </p:spPr>
        <p:txBody>
          <a:bodyPr wrap="square" rtlCol="0" anchor="ctr"/>
          <a:lstStyle/>
          <a:p>
            <a:pPr indent="0" marL="0">
              <a:buNone/>
            </a:pPr>
            <a:r>
              <a:rPr lang="en-US" sz="1050" b="1" spc="150" kern="0" dirty="0">
                <a:solidFill>
                  <a:srgbClr val="1C6B72"/>
                </a:solidFill>
                <a:latin typeface="Calibri" pitchFamily="34" charset="0"/>
                <a:ea typeface="Calibri" pitchFamily="34" charset="-122"/>
                <a:cs typeface="Calibri" pitchFamily="34" charset="-120"/>
              </a:rPr>
              <a:t>TRY IT YOURSELF</a:t>
            </a:r>
            <a:endParaRPr lang="en-US" sz="1050" dirty="0"/>
          </a:p>
        </p:txBody>
      </p:sp>
      <p:sp>
        <p:nvSpPr>
          <p:cNvPr id="13" name="Text 10"/>
          <p:cNvSpPr/>
          <p:nvPr/>
        </p:nvSpPr>
        <p:spPr>
          <a:xfrm>
            <a:off x="868680" y="6016752"/>
            <a:ext cx="10451592" cy="694944"/>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Run SELECT * FROM orders ORDER BY OrderDate; then re-run it with ORDER BY OrderDate DESC.</a:t>
            </a:r>
            <a:endParaRPr lang="en-US" sz="1200" dirty="0"/>
          </a:p>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Confirm which end of your data each version shows first.</a:t>
            </a:r>
            <a:endParaRPr lang="en-US" sz="1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17 · LIMIT / TOP</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Capping Your Results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42</a:t>
            </a:r>
            <a:endParaRPr lang="en-US" sz="1000" dirty="0"/>
          </a:p>
        </p:txBody>
      </p:sp>
      <p:sp>
        <p:nvSpPr>
          <p:cNvPr id="5" name="Text 3"/>
          <p:cNvSpPr/>
          <p:nvPr/>
        </p:nvSpPr>
        <p:spPr>
          <a:xfrm>
            <a:off x="640080" y="1417320"/>
            <a:ext cx="10908792" cy="54864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LIMIT (MySQL, PostgreSQL, SQLite) or TOP (SQL Server) caps how many rows come back — combined with ORDER BY, this is how you answer “top N” questions.</a:t>
            </a:r>
            <a:endParaRPr lang="en-US" sz="1300" dirty="0"/>
          </a:p>
        </p:txBody>
      </p:sp>
      <p:sp>
        <p:nvSpPr>
          <p:cNvPr id="6" name="Text 4"/>
          <p:cNvSpPr/>
          <p:nvPr/>
        </p:nvSpPr>
        <p:spPr>
          <a:xfrm>
            <a:off x="640080" y="2148840"/>
            <a:ext cx="5212080" cy="274320"/>
          </a:xfrm>
          <a:prstGeom prst="rect">
            <a:avLst/>
          </a:prstGeom>
          <a:noFill/>
          <a:ln/>
        </p:spPr>
        <p:txBody>
          <a:bodyPr wrap="square" rtlCol="0" anchor="ctr"/>
          <a:lstStyle/>
          <a:p>
            <a:pPr indent="0" marL="0">
              <a:buNone/>
            </a:pPr>
            <a:r>
              <a:rPr lang="en-US" sz="1100" b="1" dirty="0">
                <a:solidFill>
                  <a:srgbClr val="1E2761"/>
                </a:solidFill>
                <a:latin typeface="Calibri" pitchFamily="34" charset="0"/>
                <a:ea typeface="Calibri" pitchFamily="34" charset="-122"/>
                <a:cs typeface="Calibri" pitchFamily="34" charset="-120"/>
              </a:rPr>
              <a:t>MySQL / PostgreSQL / SQLite</a:t>
            </a:r>
            <a:endParaRPr lang="en-US" sz="1100" dirty="0"/>
          </a:p>
        </p:txBody>
      </p:sp>
      <p:sp>
        <p:nvSpPr>
          <p:cNvPr id="7" name="Shape 5"/>
          <p:cNvSpPr/>
          <p:nvPr/>
        </p:nvSpPr>
        <p:spPr>
          <a:xfrm>
            <a:off x="640080" y="2468880"/>
            <a:ext cx="5212080" cy="1417320"/>
          </a:xfrm>
          <a:prstGeom prst="roundRect">
            <a:avLst>
              <a:gd name="adj" fmla="val 3871"/>
            </a:avLst>
          </a:prstGeom>
          <a:solidFill>
            <a:srgbClr val="2B2F42"/>
          </a:solidFill>
          <a:ln/>
        </p:spPr>
      </p:sp>
      <p:sp>
        <p:nvSpPr>
          <p:cNvPr id="8" name="Text 6"/>
          <p:cNvSpPr/>
          <p:nvPr/>
        </p:nvSpPr>
        <p:spPr>
          <a:xfrm>
            <a:off x="868680" y="2578608"/>
            <a:ext cx="4754880" cy="119786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ORDER BY amount DESC</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LIMIT 10;</a:t>
            </a:r>
            <a:endParaRPr lang="en-US" sz="1300" dirty="0"/>
          </a:p>
        </p:txBody>
      </p:sp>
      <p:sp>
        <p:nvSpPr>
          <p:cNvPr id="9" name="Text 7"/>
          <p:cNvSpPr/>
          <p:nvPr/>
        </p:nvSpPr>
        <p:spPr>
          <a:xfrm>
            <a:off x="6336792" y="2148840"/>
            <a:ext cx="5212080" cy="274320"/>
          </a:xfrm>
          <a:prstGeom prst="rect">
            <a:avLst/>
          </a:prstGeom>
          <a:noFill/>
          <a:ln/>
        </p:spPr>
        <p:txBody>
          <a:bodyPr wrap="square" rtlCol="0" anchor="ctr"/>
          <a:lstStyle/>
          <a:p>
            <a:pPr indent="0" marL="0">
              <a:buNone/>
            </a:pPr>
            <a:r>
              <a:rPr lang="en-US" sz="1100" b="1" dirty="0">
                <a:solidFill>
                  <a:srgbClr val="1E2761"/>
                </a:solidFill>
                <a:latin typeface="Calibri" pitchFamily="34" charset="0"/>
                <a:ea typeface="Calibri" pitchFamily="34" charset="-122"/>
                <a:cs typeface="Calibri" pitchFamily="34" charset="-120"/>
              </a:rPr>
              <a:t>SQL Server</a:t>
            </a:r>
            <a:endParaRPr lang="en-US" sz="1100" dirty="0"/>
          </a:p>
        </p:txBody>
      </p:sp>
      <p:sp>
        <p:nvSpPr>
          <p:cNvPr id="10" name="Shape 8"/>
          <p:cNvSpPr/>
          <p:nvPr/>
        </p:nvSpPr>
        <p:spPr>
          <a:xfrm>
            <a:off x="6336792" y="2468880"/>
            <a:ext cx="5212080" cy="1417320"/>
          </a:xfrm>
          <a:prstGeom prst="roundRect">
            <a:avLst>
              <a:gd name="adj" fmla="val 3871"/>
            </a:avLst>
          </a:prstGeom>
          <a:solidFill>
            <a:srgbClr val="2B2F42"/>
          </a:solidFill>
          <a:ln/>
        </p:spPr>
      </p:sp>
      <p:sp>
        <p:nvSpPr>
          <p:cNvPr id="11" name="Text 9"/>
          <p:cNvSpPr/>
          <p:nvPr/>
        </p:nvSpPr>
        <p:spPr>
          <a:xfrm>
            <a:off x="6565392" y="2578608"/>
            <a:ext cx="4754880" cy="119786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TOP 10 *</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FROM sales</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ORDER BY amount DESC;</a:t>
            </a:r>
            <a:endParaRPr lang="en-US" sz="1300" dirty="0"/>
          </a:p>
        </p:txBody>
      </p:sp>
      <p:sp>
        <p:nvSpPr>
          <p:cNvPr id="12" name="Text 10"/>
          <p:cNvSpPr/>
          <p:nvPr/>
        </p:nvSpPr>
        <p:spPr>
          <a:xfrm>
            <a:off x="640080" y="3977640"/>
            <a:ext cx="3657600" cy="320040"/>
          </a:xfrm>
          <a:prstGeom prst="rect">
            <a:avLst/>
          </a:prstGeom>
          <a:noFill/>
          <a:ln/>
        </p:spPr>
        <p:txBody>
          <a:bodyPr wrap="square" rtlCol="0" anchor="ctr"/>
          <a:lstStyle/>
          <a:p>
            <a:pPr indent="0" marL="0">
              <a:buNone/>
            </a:pPr>
            <a:r>
              <a:rPr lang="en-US" sz="1200" b="1" dirty="0">
                <a:solidFill>
                  <a:srgbClr val="1E2761"/>
                </a:solidFill>
                <a:latin typeface="Calibri" pitchFamily="34" charset="0"/>
                <a:ea typeface="Calibri" pitchFamily="34" charset="-122"/>
                <a:cs typeface="Calibri" pitchFamily="34" charset="-120"/>
              </a:rPr>
              <a:t>Common use cases:</a:t>
            </a:r>
            <a:endParaRPr lang="en-US" sz="1200" dirty="0"/>
          </a:p>
        </p:txBody>
      </p:sp>
      <p:sp>
        <p:nvSpPr>
          <p:cNvPr id="13" name="Text 11"/>
          <p:cNvSpPr/>
          <p:nvPr/>
        </p:nvSpPr>
        <p:spPr>
          <a:xfrm>
            <a:off x="640080" y="4297680"/>
            <a:ext cx="10908792" cy="2743200"/>
          </a:xfrm>
          <a:prstGeom prst="rect">
            <a:avLst/>
          </a:prstGeom>
          <a:noFill/>
          <a:ln/>
        </p:spPr>
        <p:txBody>
          <a:bodyPr wrap="square" rtlCol="0" anchor="t"/>
          <a:lstStyle/>
          <a:p>
            <a:pPr marL="342900" indent="-342900">
              <a:spcAft>
                <a:spcPts val="600"/>
              </a:spcAft>
              <a:buSzPct val="100000"/>
              <a:buChar char="•"/>
            </a:pPr>
            <a:r>
              <a:rPr lang="en-US" sz="1250" dirty="0">
                <a:solidFill>
                  <a:srgbClr val="1F2430"/>
                </a:solidFill>
                <a:latin typeface="Calibri" pitchFamily="34" charset="0"/>
                <a:ea typeface="Calibri" pitchFamily="34" charset="-122"/>
                <a:cs typeface="Calibri" pitchFamily="34" charset="-120"/>
              </a:rPr>
              <a:t>Top 10 highest-spending customers</a:t>
            </a:r>
            <a:endParaRPr lang="en-US" sz="1250" dirty="0"/>
          </a:p>
          <a:p>
            <a:pPr marL="342900" indent="-342900">
              <a:spcAft>
                <a:spcPts val="600"/>
              </a:spcAft>
              <a:buSzPct val="100000"/>
              <a:buChar char="•"/>
            </a:pPr>
            <a:r>
              <a:rPr lang="en-US" sz="1250" dirty="0">
                <a:solidFill>
                  <a:srgbClr val="1F2430"/>
                </a:solidFill>
                <a:latin typeface="Calibri" pitchFamily="34" charset="0"/>
                <a:ea typeface="Calibri" pitchFamily="34" charset="-122"/>
                <a:cs typeface="Calibri" pitchFamily="34" charset="-120"/>
              </a:rPr>
              <a:t>This month's best-selling products</a:t>
            </a:r>
            <a:endParaRPr lang="en-US" sz="1250" dirty="0"/>
          </a:p>
          <a:p>
            <a:pPr marL="342900" indent="-342900">
              <a:spcAft>
                <a:spcPts val="600"/>
              </a:spcAft>
              <a:buSzPct val="100000"/>
              <a:buChar char="•"/>
            </a:pPr>
            <a:r>
              <a:rPr lang="en-US" sz="1250" dirty="0">
                <a:solidFill>
                  <a:srgbClr val="1F2430"/>
                </a:solidFill>
                <a:latin typeface="Calibri" pitchFamily="34" charset="0"/>
                <a:ea typeface="Calibri" pitchFamily="34" charset="-122"/>
                <a:cs typeface="Calibri" pitchFamily="34" charset="-120"/>
              </a:rPr>
              <a:t>The 5 lowest-performing sales regions</a:t>
            </a:r>
            <a:endParaRPr lang="en-US" sz="1250" dirty="0"/>
          </a:p>
        </p:txBody>
      </p:sp>
      <p:sp>
        <p:nvSpPr>
          <p:cNvPr id="14" name="Shape 12"/>
          <p:cNvSpPr/>
          <p:nvPr/>
        </p:nvSpPr>
        <p:spPr>
          <a:xfrm>
            <a:off x="640080" y="5349240"/>
            <a:ext cx="10908792" cy="914400"/>
          </a:xfrm>
          <a:prstGeom prst="roundRect">
            <a:avLst>
              <a:gd name="adj" fmla="val 8000"/>
            </a:avLst>
          </a:prstGeom>
          <a:solidFill>
            <a:srgbClr val="EEF0F9"/>
          </a:solidFill>
          <a:ln w="12700">
            <a:solidFill>
              <a:srgbClr val="1E2761"/>
            </a:solidFill>
            <a:prstDash val="solid"/>
          </a:ln>
        </p:spPr>
      </p:sp>
      <p:sp>
        <p:nvSpPr>
          <p:cNvPr id="15" name="Text 13"/>
          <p:cNvSpPr/>
          <p:nvPr/>
        </p:nvSpPr>
        <p:spPr>
          <a:xfrm>
            <a:off x="868680" y="5477256"/>
            <a:ext cx="10451592" cy="274320"/>
          </a:xfrm>
          <a:prstGeom prst="rect">
            <a:avLst/>
          </a:prstGeom>
          <a:noFill/>
          <a:ln/>
        </p:spPr>
        <p:txBody>
          <a:bodyPr wrap="square" rtlCol="0" anchor="ctr"/>
          <a:lstStyle/>
          <a:p>
            <a:pPr indent="0" marL="0">
              <a:buNone/>
            </a:pPr>
            <a:r>
              <a:rPr lang="en-US" sz="1050" b="1" spc="150" kern="0" dirty="0">
                <a:solidFill>
                  <a:srgbClr val="1E2761"/>
                </a:solidFill>
                <a:latin typeface="Calibri" pitchFamily="34" charset="0"/>
                <a:ea typeface="Calibri" pitchFamily="34" charset="-122"/>
                <a:cs typeface="Calibri" pitchFamily="34" charset="-120"/>
              </a:rPr>
              <a:t>BEST PRACTICE</a:t>
            </a:r>
            <a:endParaRPr lang="en-US" sz="1050" dirty="0"/>
          </a:p>
        </p:txBody>
      </p:sp>
      <p:sp>
        <p:nvSpPr>
          <p:cNvPr id="16" name="Text 14"/>
          <p:cNvSpPr/>
          <p:nvPr/>
        </p:nvSpPr>
        <p:spPr>
          <a:xfrm>
            <a:off x="868680" y="57881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LIMIT without ORDER BY returns an arbitrary set of rows — the database makes no promise about which ones. Always pair LIMIT/TOP with ORDER BY, or your “top 10” might not be the top anything.</a:t>
            </a:r>
            <a:endParaRPr lang="en-US" sz="12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ASSIGNMENT · STAGE 4</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Sort &amp; Limit a Leaderboard</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43</a:t>
            </a:r>
            <a:endParaRPr lang="en-US" sz="1000" dirty="0"/>
          </a:p>
        </p:txBody>
      </p:sp>
      <p:graphicFrame>
        <p:nvGraphicFramePr>
          <p:cNvPr id="44" name="Table 0"/>
          <p:cNvGraphicFramePr>
            <a:graphicFrameLocks noGrp="1"/>
          </p:cNvGraphicFramePr>
          <p:nvPr>
            <p:extLst>
              <p:ext uri="{D42A27DB-BD31-4B8C-83A1-F6EECF244321}">
                <p14:modId xmlns:p14="http://schemas.microsoft.com/office/powerpoint/2010/main" val="1579011935"/>
              </p:ext>
            </p:extLst>
          </p:nvPr>
        </p:nvGraphicFramePr>
        <p:xfrm>
          <a:off x="640080" y="1554480"/>
          <a:ext cx="10908792" cy="914400"/>
        </p:xfrm>
        <a:graphic>
          <a:graphicData uri="http://schemas.openxmlformats.org/drawingml/2006/table">
            <a:tbl>
              <a:tblPr/>
              <a:tblGrid>
                <a:gridCol w="4114800"/>
                <a:gridCol w="3200400"/>
                <a:gridCol w="3593592"/>
              </a:tblGrid>
              <a:tr h="320040">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PlayerName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Region</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Score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 Balogun</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South</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8420</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A. Nwachukwu</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East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9110</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I. Sule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North</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9110</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C. Eze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South</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7650</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6" name="Text 3"/>
          <p:cNvSpPr/>
          <p:nvPr/>
        </p:nvSpPr>
        <p:spPr>
          <a:xfrm>
            <a:off x="640080" y="3291840"/>
            <a:ext cx="10908792" cy="2743200"/>
          </a:xfrm>
          <a:prstGeom prst="rect">
            <a:avLst/>
          </a:prstGeom>
          <a:noFill/>
          <a:ln/>
        </p:spPr>
        <p:txBody>
          <a:bodyPr wrap="square" rtlCol="0" anchor="t"/>
          <a:lstStyle/>
          <a:p>
            <a:pPr marL="342900" indent="-342900">
              <a:spcAft>
                <a:spcPts val="1000"/>
              </a:spcAft>
              <a:buSzPct val="100000"/>
              <a:buChar char="•"/>
            </a:pPr>
            <a:r>
              <a:rPr lang="en-US" sz="1250" dirty="0">
                <a:solidFill>
                  <a:srgbClr val="1F2430"/>
                </a:solidFill>
                <a:latin typeface="Calibri" pitchFamily="34" charset="0"/>
                <a:ea typeface="Calibri" pitchFamily="34" charset="-122"/>
                <a:cs typeface="Calibri" pitchFamily="34" charset="-120"/>
              </a:rPr>
              <a:t>Write a query returning the top 3 scores, highest first.</a:t>
            </a:r>
            <a:endParaRPr lang="en-US" sz="1250" dirty="0"/>
          </a:p>
          <a:p>
            <a:pPr marL="342900" indent="-342900">
              <a:spcAft>
                <a:spcPts val="1000"/>
              </a:spcAft>
              <a:buSzPct val="100000"/>
              <a:buChar char="•"/>
            </a:pPr>
            <a:r>
              <a:rPr lang="en-US" sz="1250" dirty="0">
                <a:solidFill>
                  <a:srgbClr val="1F2430"/>
                </a:solidFill>
                <a:latin typeface="Calibri" pitchFamily="34" charset="0"/>
                <a:ea typeface="Calibri" pitchFamily="34" charset="-122"/>
                <a:cs typeface="Calibri" pitchFamily="34" charset="-120"/>
              </a:rPr>
              <a:t>Two players are tied at 9110. Write a query that sorts by Score DESC, then by PlayerName ascending as a tiebreaker — explain why the second sort column matters here.</a:t>
            </a:r>
            <a:endParaRPr lang="en-US" sz="1250" dirty="0"/>
          </a:p>
          <a:p>
            <a:pPr marL="342900" indent="-342900">
              <a:spcAft>
                <a:spcPts val="1000"/>
              </a:spcAft>
              <a:buSzPct val="100000"/>
              <a:buChar char="•"/>
            </a:pPr>
            <a:r>
              <a:rPr lang="en-US" sz="1250" dirty="0">
                <a:solidFill>
                  <a:srgbClr val="1F2430"/>
                </a:solidFill>
                <a:latin typeface="Calibri" pitchFamily="34" charset="0"/>
                <a:ea typeface="Calibri" pitchFamily="34" charset="-122"/>
                <a:cs typeface="Calibri" pitchFamily="34" charset="-120"/>
              </a:rPr>
              <a:t>Write a query returning the single lowest score using ORDER BY and LIMIT/TOP together, rather than any aggregate function.</a:t>
            </a:r>
            <a:endParaRPr lang="en-US" sz="1250" dirty="0"/>
          </a:p>
        </p:txBody>
      </p:sp>
      <p:sp>
        <p:nvSpPr>
          <p:cNvPr id="7" name="Shape 4"/>
          <p:cNvSpPr/>
          <p:nvPr/>
        </p:nvSpPr>
        <p:spPr>
          <a:xfrm>
            <a:off x="640080" y="4846320"/>
            <a:ext cx="10908792" cy="914400"/>
          </a:xfrm>
          <a:prstGeom prst="roundRect">
            <a:avLst>
              <a:gd name="adj" fmla="val 8000"/>
            </a:avLst>
          </a:prstGeom>
          <a:solidFill>
            <a:srgbClr val="FBEAE6"/>
          </a:solidFill>
          <a:ln w="12700">
            <a:solidFill>
              <a:srgbClr val="B3432B"/>
            </a:solidFill>
            <a:prstDash val="solid"/>
          </a:ln>
        </p:spPr>
      </p:sp>
      <p:sp>
        <p:nvSpPr>
          <p:cNvPr id="8" name="Text 5"/>
          <p:cNvSpPr/>
          <p:nvPr/>
        </p:nvSpPr>
        <p:spPr>
          <a:xfrm>
            <a:off x="868680" y="497433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9" name="Text 6"/>
          <p:cNvSpPr/>
          <p:nvPr/>
        </p:nvSpPr>
        <p:spPr>
          <a:xfrm>
            <a:off x="868680" y="528523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If your “top 3” query gives a different 3rd-place result each time you re-run it, you're missing ORDER BY — revisit Topic 17's Best Practice box.</a:t>
            </a:r>
            <a:endParaRPr lang="en-US" sz="1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FACILITATOR ANSWER KEY</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Solutions to Every Assignment</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44</a:t>
            </a:r>
            <a:endParaRPr lang="en-US" sz="1000" dirty="0"/>
          </a:p>
        </p:txBody>
      </p:sp>
      <p:sp>
        <p:nvSpPr>
          <p:cNvPr id="5" name="Shape 3"/>
          <p:cNvSpPr/>
          <p:nvPr/>
        </p:nvSpPr>
        <p:spPr>
          <a:xfrm>
            <a:off x="640080" y="1554480"/>
            <a:ext cx="10908792" cy="914400"/>
          </a:xfrm>
          <a:prstGeom prst="roundRect">
            <a:avLst>
              <a:gd name="adj" fmla="val 8000"/>
            </a:avLst>
          </a:prstGeom>
          <a:solidFill>
            <a:srgbClr val="FBEAE6"/>
          </a:solidFill>
          <a:ln w="12700">
            <a:solidFill>
              <a:srgbClr val="B3432B"/>
            </a:solidFill>
            <a:prstDash val="solid"/>
          </a:ln>
        </p:spPr>
      </p:sp>
      <p:sp>
        <p:nvSpPr>
          <p:cNvPr id="6" name="Text 4"/>
          <p:cNvSpPr/>
          <p:nvPr/>
        </p:nvSpPr>
        <p:spPr>
          <a:xfrm>
            <a:off x="868680" y="168249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7" name="Text 5"/>
          <p:cNvSpPr/>
          <p:nvPr/>
        </p:nvSpPr>
        <p:spPr>
          <a:xfrm>
            <a:off x="868680" y="199339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If you're a learner working solo, stop here until you've made a genuine attempt at each assignment. Checking the answer before you struggle with it is the fastest way to feel like you understand a query without actually being able to write one unsupported.</a:t>
            </a:r>
            <a:endParaRPr lang="en-US" sz="1200" dirty="0"/>
          </a:p>
        </p:txBody>
      </p:sp>
      <p:sp>
        <p:nvSpPr>
          <p:cNvPr id="8" name="Text 6"/>
          <p:cNvSpPr/>
          <p:nvPr/>
        </p:nvSpPr>
        <p:spPr>
          <a:xfrm>
            <a:off x="640080" y="2651760"/>
            <a:ext cx="10908792" cy="365760"/>
          </a:xfrm>
          <a:prstGeom prst="rect">
            <a:avLst/>
          </a:prstGeom>
          <a:noFill/>
          <a:ln/>
        </p:spPr>
        <p:txBody>
          <a:bodyPr wrap="square" rtlCol="0" anchor="ctr"/>
          <a:lstStyle/>
          <a:p>
            <a:pPr indent="0" marL="0">
              <a:buNone/>
            </a:pPr>
            <a:r>
              <a:rPr lang="en-US" sz="1250" i="1" dirty="0">
                <a:solidFill>
                  <a:srgbClr val="5B6178"/>
                </a:solidFill>
                <a:latin typeface="Calibri" pitchFamily="34" charset="0"/>
                <a:ea typeface="Calibri" pitchFamily="34" charset="-122"/>
                <a:cs typeface="Calibri" pitchFamily="34" charset="-120"/>
              </a:rPr>
              <a:t>Solutions for Stages 1–4 follow on the next four slides, in the same order as the assignments.</a:t>
            </a:r>
            <a:endParaRPr lang="en-US" sz="125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ANSWER KEY · STAGE 1</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Keys in the Library Schema</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45</a:t>
            </a:r>
            <a:endParaRPr lang="en-US" sz="1000" dirty="0"/>
          </a:p>
        </p:txBody>
      </p:sp>
      <p:sp>
        <p:nvSpPr>
          <p:cNvPr id="5" name="Text 3"/>
          <p:cNvSpPr/>
          <p:nvPr/>
        </p:nvSpPr>
        <p:spPr>
          <a:xfrm>
            <a:off x="640080" y="1554480"/>
            <a:ext cx="10908792" cy="2743200"/>
          </a:xfrm>
          <a:prstGeom prst="rect">
            <a:avLst/>
          </a:prstGeom>
          <a:noFill/>
          <a:ln/>
        </p:spPr>
        <p:txBody>
          <a:bodyPr wrap="square" rtlCol="0" anchor="t"/>
          <a:lstStyle/>
          <a:p>
            <a:pPr marL="342900" indent="-342900">
              <a:spcAft>
                <a:spcPts val="1200"/>
              </a:spcAft>
              <a:buSzPct val="100000"/>
              <a:buChar char="•"/>
            </a:pPr>
            <a:r>
              <a:rPr lang="en-US" sz="1300" dirty="0">
                <a:solidFill>
                  <a:srgbClr val="1F2430"/>
                </a:solidFill>
                <a:latin typeface="Calibri" pitchFamily="34" charset="0"/>
                <a:ea typeface="Calibri" pitchFamily="34" charset="-122"/>
                <a:cs typeface="Calibri" pitchFamily="34" charset="-120"/>
              </a:rPr>
              <a:t>Primary keys: BookID in books; AuthorID in authors.</a:t>
            </a:r>
            <a:endParaRPr lang="en-US" sz="1300" dirty="0"/>
          </a:p>
          <a:p>
            <a:pPr marL="342900" indent="-342900">
              <a:spcAft>
                <a:spcPts val="1200"/>
              </a:spcAft>
              <a:buSzPct val="100000"/>
              <a:buChar char="•"/>
            </a:pPr>
            <a:r>
              <a:rPr lang="en-US" sz="1300" dirty="0">
                <a:solidFill>
                  <a:srgbClr val="1F2430"/>
                </a:solidFill>
                <a:latin typeface="Calibri" pitchFamily="34" charset="0"/>
                <a:ea typeface="Calibri" pitchFamily="34" charset="-122"/>
                <a:cs typeface="Calibri" pitchFamily="34" charset="-120"/>
              </a:rPr>
              <a:t>Foreign key: AuthorID in books references AuthorID in authors — that's the link between the two tables.</a:t>
            </a:r>
            <a:endParaRPr lang="en-US" sz="1300" dirty="0"/>
          </a:p>
          <a:p>
            <a:pPr marL="342900" indent="-342900">
              <a:spcAft>
                <a:spcPts val="1200"/>
              </a:spcAft>
              <a:buSzPct val="100000"/>
              <a:buChar char="•"/>
            </a:pPr>
            <a:r>
              <a:rPr lang="en-US" sz="1300" dirty="0">
                <a:solidFill>
                  <a:srgbClr val="1F2430"/>
                </a:solidFill>
                <a:latin typeface="Calibri" pitchFamily="34" charset="0"/>
                <a:ea typeface="Calibri" pitchFamily="34" charset="-122"/>
                <a:cs typeface="Calibri" pitchFamily="34" charset="-120"/>
              </a:rPr>
              <a:t>One-to-many: one author can have many books, but each book row lists exactly one AuthorID — a book with two authors would need a linking table, which this simple schema doesn't have.</a:t>
            </a:r>
            <a:endParaRPr lang="en-US" sz="1300" dirty="0"/>
          </a:p>
          <a:p>
            <a:pPr marL="342900" indent="-342900">
              <a:spcAft>
                <a:spcPts val="1200"/>
              </a:spcAft>
              <a:buSzPct val="100000"/>
              <a:buChar char="•"/>
            </a:pPr>
            <a:r>
              <a:rPr lang="en-US" sz="1300" dirty="0">
                <a:solidFill>
                  <a:srgbClr val="1F2430"/>
                </a:solidFill>
                <a:latin typeface="Calibri" pitchFamily="34" charset="0"/>
                <a:ea typeface="Calibri" pitchFamily="34" charset="-122"/>
                <a:cs typeface="Calibri" pitchFamily="34" charset="-120"/>
              </a:rPr>
              <a:t>If a books row's AuthorID has no match in authors, that book vanishes from any query that joins the two tables correctly (you'll see this precisely in Stage 11) — silently undercounting that author's true book count, or making the book impossible to attribute at all.</a:t>
            </a:r>
            <a:endParaRPr lang="en-US" sz="13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ANSWER KEY · STAGE 2</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Library Queries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46</a:t>
            </a:r>
            <a:endParaRPr lang="en-US" sz="1000" dirty="0"/>
          </a:p>
        </p:txBody>
      </p:sp>
      <p:sp>
        <p:nvSpPr>
          <p:cNvPr id="5" name="Shape 3"/>
          <p:cNvSpPr/>
          <p:nvPr/>
        </p:nvSpPr>
        <p:spPr>
          <a:xfrm>
            <a:off x="640080" y="1554480"/>
            <a:ext cx="10908792" cy="1920240"/>
          </a:xfrm>
          <a:prstGeom prst="roundRect">
            <a:avLst>
              <a:gd name="adj" fmla="val 2857"/>
            </a:avLst>
          </a:prstGeom>
          <a:solidFill>
            <a:srgbClr val="2B2F42"/>
          </a:solidFill>
          <a:ln/>
        </p:spPr>
      </p:sp>
      <p:sp>
        <p:nvSpPr>
          <p:cNvPr id="6" name="Text 4"/>
          <p:cNvSpPr/>
          <p:nvPr/>
        </p:nvSpPr>
        <p:spPr>
          <a:xfrm>
            <a:off x="868680" y="1664208"/>
            <a:ext cx="10451592" cy="1700784"/>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 FROM books;</a:t>
            </a:r>
            <a:endParaRPr lang="en-US" sz="1300" dirty="0"/>
          </a:p>
          <a:p>
            <a:pPr indent="0" marL="0">
              <a:lnSpc>
                <a:spcPts val="1904"/>
              </a:lnSpc>
              <a:buNone/>
            </a:pP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Title AS "Book Name", Genre FROM books;</a:t>
            </a:r>
            <a:endParaRPr lang="en-US" sz="1300" dirty="0"/>
          </a:p>
          <a:p>
            <a:pPr indent="0" marL="0">
              <a:lnSpc>
                <a:spcPts val="1904"/>
              </a:lnSpc>
              <a:buNone/>
            </a:pP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DISTINCT Genre FROM books;</a:t>
            </a:r>
            <a:endParaRPr lang="en-US" sz="1300" dirty="0"/>
          </a:p>
        </p:txBody>
      </p:sp>
      <p:sp>
        <p:nvSpPr>
          <p:cNvPr id="7" name="Shape 5"/>
          <p:cNvSpPr/>
          <p:nvPr/>
        </p:nvSpPr>
        <p:spPr>
          <a:xfrm>
            <a:off x="640080" y="3657600"/>
            <a:ext cx="10908792" cy="914400"/>
          </a:xfrm>
          <a:prstGeom prst="roundRect">
            <a:avLst>
              <a:gd name="adj" fmla="val 8000"/>
            </a:avLst>
          </a:prstGeom>
          <a:solidFill>
            <a:srgbClr val="FBF3DA"/>
          </a:solidFill>
          <a:ln w="12700">
            <a:solidFill>
              <a:srgbClr val="C9A227"/>
            </a:solidFill>
            <a:prstDash val="solid"/>
          </a:ln>
        </p:spPr>
      </p:sp>
      <p:sp>
        <p:nvSpPr>
          <p:cNvPr id="8" name="Text 6"/>
          <p:cNvSpPr/>
          <p:nvPr/>
        </p:nvSpPr>
        <p:spPr>
          <a:xfrm>
            <a:off x="868680" y="378561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9" name="Text 7"/>
          <p:cNvSpPr/>
          <p:nvPr/>
        </p:nvSpPr>
        <p:spPr>
          <a:xfrm>
            <a:off x="868680" y="409651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Bonus: SELECT DISTINCT Genre, AuthorID returns as many or more rows than SELECT DISTINCT Genre alone — it collapses duplicates across both columns together, so a genre written by three different authors now produces three distinct pairs instead of collapsing to one genre row.</a:t>
            </a:r>
            <a:endParaRPr lang="en-US" sz="12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ANSWER KEY · STAGE 3</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Hotel Bookings Filters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47</a:t>
            </a:r>
            <a:endParaRPr lang="en-US" sz="1000" dirty="0"/>
          </a:p>
        </p:txBody>
      </p:sp>
      <p:sp>
        <p:nvSpPr>
          <p:cNvPr id="5" name="Shape 3"/>
          <p:cNvSpPr/>
          <p:nvPr/>
        </p:nvSpPr>
        <p:spPr>
          <a:xfrm>
            <a:off x="640080" y="1554480"/>
            <a:ext cx="10908792" cy="2103120"/>
          </a:xfrm>
          <a:prstGeom prst="roundRect">
            <a:avLst>
              <a:gd name="adj" fmla="val 2609"/>
            </a:avLst>
          </a:prstGeom>
          <a:solidFill>
            <a:srgbClr val="2B2F42"/>
          </a:solidFill>
          <a:ln/>
        </p:spPr>
      </p:sp>
      <p:sp>
        <p:nvSpPr>
          <p:cNvPr id="6" name="Text 4"/>
          <p:cNvSpPr/>
          <p:nvPr/>
        </p:nvSpPr>
        <p:spPr>
          <a:xfrm>
            <a:off x="868680" y="1664208"/>
            <a:ext cx="10451592" cy="1883664"/>
          </a:xfrm>
          <a:prstGeom prst="rect">
            <a:avLst/>
          </a:prstGeom>
          <a:noFill/>
          <a:ln/>
        </p:spPr>
        <p:txBody>
          <a:bodyPr wrap="square" rtlCol="0" anchor="t"/>
          <a:lstStyle/>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 FROM bookings WHERE RoomType IN ('Deluxe','Suite');</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 FROM bookings WHERE TotalCost BETWEEN 50000 AND 200000;</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 FROM bookings WHERE GuestName LIKE 'K%';</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SELECT * FROM bookings WHERE SpecialRequest IS NULL;</a:t>
            </a:r>
            <a:endParaRPr lang="en-US" sz="1300" dirty="0"/>
          </a:p>
          <a:p>
            <a:pPr indent="0" marL="0">
              <a:lnSpc>
                <a:spcPts val="1904"/>
              </a:lnSpc>
              <a:buNone/>
            </a:pPr>
            <a:r>
              <a:rPr lang="en-US" sz="1300" dirty="0">
                <a:solidFill>
                  <a:srgbClr val="F3F4FA"/>
                </a:solidFill>
                <a:latin typeface="Consolas" pitchFamily="34" charset="0"/>
                <a:ea typeface="Consolas" pitchFamily="34" charset="-122"/>
                <a:cs typeface="Consolas" pitchFamily="34" charset="-120"/>
              </a:rPr>
              <a:t>  -- or WHERE SpecialRequest = '' if it's stored as empty text, not NULL</a:t>
            </a:r>
            <a:endParaRPr lang="en-US" sz="1300" dirty="0"/>
          </a:p>
        </p:txBody>
      </p:sp>
      <p:sp>
        <p:nvSpPr>
          <p:cNvPr id="7" name="Shape 5"/>
          <p:cNvSpPr/>
          <p:nvPr/>
        </p:nvSpPr>
        <p:spPr>
          <a:xfrm>
            <a:off x="640080" y="3840480"/>
            <a:ext cx="10908792" cy="914400"/>
          </a:xfrm>
          <a:prstGeom prst="roundRect">
            <a:avLst>
              <a:gd name="adj" fmla="val 8000"/>
            </a:avLst>
          </a:prstGeom>
          <a:solidFill>
            <a:srgbClr val="FBEAE6"/>
          </a:solidFill>
          <a:ln w="12700">
            <a:solidFill>
              <a:srgbClr val="B3432B"/>
            </a:solidFill>
            <a:prstDash val="solid"/>
          </a:ln>
        </p:spPr>
      </p:sp>
      <p:sp>
        <p:nvSpPr>
          <p:cNvPr id="8" name="Text 6"/>
          <p:cNvSpPr/>
          <p:nvPr/>
        </p:nvSpPr>
        <p:spPr>
          <a:xfrm>
            <a:off x="868680" y="396849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9" name="Text 7"/>
          <p:cNvSpPr/>
          <p:nvPr/>
        </p:nvSpPr>
        <p:spPr>
          <a:xfrm>
            <a:off x="868680" y="427939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The last query is the one learners most often get wrong: a blank-looking cell is only NULL if the source system actually stored NULL. Many systems store an empty string ('') instead — and IS NULL will not match that. Checking which one you actually have (rather than assuming) is the point of this task.</a:t>
            </a:r>
            <a:endParaRPr lang="en-US"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ANSWER KEY · STAGE 4</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Leaderboard Sorting</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48</a:t>
            </a:r>
            <a:endParaRPr lang="en-US" sz="1000" dirty="0"/>
          </a:p>
        </p:txBody>
      </p:sp>
      <p:sp>
        <p:nvSpPr>
          <p:cNvPr id="5" name="Shape 3"/>
          <p:cNvSpPr/>
          <p:nvPr/>
        </p:nvSpPr>
        <p:spPr>
          <a:xfrm>
            <a:off x="640080" y="1554480"/>
            <a:ext cx="10908792" cy="2331720"/>
          </a:xfrm>
          <a:prstGeom prst="roundRect">
            <a:avLst>
              <a:gd name="adj" fmla="val 2353"/>
            </a:avLst>
          </a:prstGeom>
          <a:solidFill>
            <a:srgbClr val="2B2F42"/>
          </a:solidFill>
          <a:ln/>
        </p:spPr>
      </p:sp>
      <p:sp>
        <p:nvSpPr>
          <p:cNvPr id="6" name="Text 4"/>
          <p:cNvSpPr/>
          <p:nvPr/>
        </p:nvSpPr>
        <p:spPr>
          <a:xfrm>
            <a:off x="868680" y="1664208"/>
            <a:ext cx="10451592" cy="2112264"/>
          </a:xfrm>
          <a:prstGeom prst="rect">
            <a:avLst/>
          </a:prstGeom>
          <a:noFill/>
          <a:ln/>
        </p:spPr>
        <p:txBody>
          <a:bodyPr wrap="square" rtlCol="0" anchor="t"/>
          <a:lstStyle/>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 FROM leaderboard</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ORDER BY Score DESC</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LIMIT 3;</a:t>
            </a:r>
            <a:endParaRPr lang="en-US" sz="1300" dirty="0"/>
          </a:p>
          <a:p>
            <a:pPr indent="0" marL="0">
              <a:lnSpc>
                <a:spcPts val="1760"/>
              </a:lnSpc>
              <a:buNone/>
            </a:pP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SELECT * FROM leaderboard</a:t>
            </a:r>
            <a:endParaRPr lang="en-US" sz="1300" dirty="0"/>
          </a:p>
          <a:p>
            <a:pPr indent="0" marL="0">
              <a:lnSpc>
                <a:spcPts val="1760"/>
              </a:lnSpc>
              <a:buNone/>
            </a:pPr>
            <a:r>
              <a:rPr lang="en-US" sz="1300" dirty="0">
                <a:solidFill>
                  <a:srgbClr val="F3F4FA"/>
                </a:solidFill>
                <a:latin typeface="Consolas" pitchFamily="34" charset="0"/>
                <a:ea typeface="Consolas" pitchFamily="34" charset="-122"/>
                <a:cs typeface="Consolas" pitchFamily="34" charset="-120"/>
              </a:rPr>
              <a:t>ORDER BY Score DESC, PlayerName ASC;</a:t>
            </a:r>
            <a:endParaRPr lang="en-US" sz="1300" dirty="0"/>
          </a:p>
        </p:txBody>
      </p:sp>
      <p:sp>
        <p:nvSpPr>
          <p:cNvPr id="7" name="Shape 5"/>
          <p:cNvSpPr/>
          <p:nvPr/>
        </p:nvSpPr>
        <p:spPr>
          <a:xfrm>
            <a:off x="640080" y="4069080"/>
            <a:ext cx="10908792" cy="914400"/>
          </a:xfrm>
          <a:prstGeom prst="roundRect">
            <a:avLst>
              <a:gd name="adj" fmla="val 8000"/>
            </a:avLst>
          </a:prstGeom>
          <a:solidFill>
            <a:srgbClr val="FBF3DA"/>
          </a:solidFill>
          <a:ln w="12700">
            <a:solidFill>
              <a:srgbClr val="C9A227"/>
            </a:solidFill>
            <a:prstDash val="solid"/>
          </a:ln>
        </p:spPr>
      </p:sp>
      <p:sp>
        <p:nvSpPr>
          <p:cNvPr id="8" name="Text 6"/>
          <p:cNvSpPr/>
          <p:nvPr/>
        </p:nvSpPr>
        <p:spPr>
          <a:xfrm>
            <a:off x="868680" y="4197096"/>
            <a:ext cx="10451592" cy="274320"/>
          </a:xfrm>
          <a:prstGeom prst="rect">
            <a:avLst/>
          </a:prstGeom>
          <a:noFill/>
          <a:ln/>
        </p:spPr>
        <p:txBody>
          <a:bodyPr wrap="square" rtlCol="0" anchor="ctr"/>
          <a:lstStyle/>
          <a:p>
            <a:pPr indent="0" marL="0">
              <a:buNone/>
            </a:pPr>
            <a:r>
              <a:rPr lang="en-US" sz="1050" b="1" spc="150" kern="0" dirty="0">
                <a:solidFill>
                  <a:srgbClr val="8A6D00"/>
                </a:solidFill>
                <a:latin typeface="Calibri" pitchFamily="34" charset="0"/>
                <a:ea typeface="Calibri" pitchFamily="34" charset="-122"/>
                <a:cs typeface="Calibri" pitchFamily="34" charset="-120"/>
              </a:rPr>
              <a:t>EXAMPLE</a:t>
            </a:r>
            <a:endParaRPr lang="en-US" sz="1050" dirty="0"/>
          </a:p>
        </p:txBody>
      </p:sp>
      <p:sp>
        <p:nvSpPr>
          <p:cNvPr id="9" name="Text 7"/>
          <p:cNvSpPr/>
          <p:nvPr/>
        </p:nvSpPr>
        <p:spPr>
          <a:xfrm>
            <a:off x="868680" y="450799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Without the PlayerName tiebreaker, A. Nwachukwu and I. Sule (both 9110) could return in either order on different runs — which matters a great deal if “2nd place” is being read aloud at an awards ceremony. The lowest score: ORDER BY Score ASC LIMIT 1.</a:t>
            </a:r>
            <a:endParaRPr lang="en-US" sz="12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QUICK REFERENCE</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Syntax Cheat Sheet — Stages 1–4</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49</a:t>
            </a:r>
            <a:endParaRPr lang="en-US" sz="1000" dirty="0"/>
          </a:p>
        </p:txBody>
      </p:sp>
      <p:graphicFrame>
        <p:nvGraphicFramePr>
          <p:cNvPr id="50" name="Table 0"/>
          <p:cNvGraphicFramePr>
            <a:graphicFrameLocks noGrp="1"/>
          </p:cNvGraphicFramePr>
          <p:nvPr>
            <p:extLst>
              <p:ext uri="{D42A27DB-BD31-4B8C-83A1-F6EECF244321}">
                <p14:modId xmlns:p14="http://schemas.microsoft.com/office/powerpoint/2010/main" val="1579011935"/>
              </p:ext>
            </p:extLst>
          </p:nvPr>
        </p:nvGraphicFramePr>
        <p:xfrm>
          <a:off x="640080" y="1554480"/>
          <a:ext cx="10908792" cy="914400"/>
        </p:xfrm>
        <a:graphic>
          <a:graphicData uri="http://schemas.openxmlformats.org/drawingml/2006/table">
            <a:tbl>
              <a:tblPr/>
              <a:tblGrid>
                <a:gridCol w="3291840"/>
                <a:gridCol w="7434072"/>
              </a:tblGrid>
              <a:tr h="329184">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Task</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100" b="1" dirty="0">
                          <a:solidFill>
                            <a:srgbClr val="FFFFFF"/>
                          </a:solidFill>
                          <a:latin typeface="Calibri" pitchFamily="34" charset="0"/>
                          <a:ea typeface="Calibri" pitchFamily="34" charset="-122"/>
                          <a:cs typeface="Calibri" pitchFamily="34" charset="-120"/>
                        </a:rPr>
                        <a:t>Syntax</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Select specific columns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SELECT col1, col2 FROM table;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Rename a column in output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SELECT col AS alias FROM table;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Remove duplicate rows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SELECT DISTINCT col FROM table;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Filter rows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SELECT * FROM table WHERE condition;</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Match a list of values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WHERE col IN (val1, val2, val3)</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Match a range (inclusive)</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WHERE col BETWEEN low AND high</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Match a text pattern</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WHERE col LIKE 'A%'</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Test for missing values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WHERE col IS NULL / IS NOT NULL</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Combine conditions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WHERE cond1 AND cond2 OR cond3</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Sort results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ORDER BY col DESC</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Cap the row count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LIMIT 10;  (or SELECT TOP 10 in SQL Server)</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Add a comment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 anything after two dashes is ignored</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9184">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Export results</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100" dirty="0">
                          <a:solidFill>
                            <a:srgbClr val="1F2430"/>
                          </a:solidFill>
                          <a:latin typeface="Calibri" pitchFamily="34" charset="0"/>
                          <a:ea typeface="Calibri" pitchFamily="34" charset="-122"/>
                          <a:cs typeface="Calibri" pitchFamily="34" charset="-120"/>
                        </a:rPr>
                        <a:t>Right-click result grid → Export Resultset…</a:t>
                      </a:r>
                      <a:endParaRPr lang="en-US" sz="11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 · INTRODUCTION TO DATABASES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What a Database Is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05</a:t>
            </a:r>
            <a:endParaRPr lang="en-US" sz="1000" dirty="0"/>
          </a:p>
        </p:txBody>
      </p:sp>
      <p:sp>
        <p:nvSpPr>
          <p:cNvPr id="5" name="Text 3"/>
          <p:cNvSpPr/>
          <p:nvPr/>
        </p:nvSpPr>
        <p:spPr>
          <a:xfrm>
            <a:off x="640080" y="1417320"/>
            <a:ext cx="10908792" cy="822960"/>
          </a:xfrm>
          <a:prstGeom prst="rect">
            <a:avLst/>
          </a:prstGeom>
          <a:noFill/>
          <a:ln/>
        </p:spPr>
        <p:txBody>
          <a:bodyPr wrap="square" rtlCol="0" anchor="ctr"/>
          <a:lstStyle/>
          <a:p>
            <a:pPr indent="0" marL="0">
              <a:lnSpc>
                <a:spcPts val="1800"/>
              </a:lnSpc>
              <a:buNone/>
            </a:pPr>
            <a:r>
              <a:rPr lang="en-US" sz="1350" dirty="0">
                <a:solidFill>
                  <a:srgbClr val="1F2430"/>
                </a:solidFill>
                <a:latin typeface="Calibri" pitchFamily="34" charset="0"/>
                <a:ea typeface="Calibri" pitchFamily="34" charset="-122"/>
                <a:cs typeface="Calibri" pitchFamily="34" charset="-120"/>
              </a:rPr>
              <a:t>A database is an organized collection of data, stored so it can be quickly searched, filtered, and connected across many related tables at once — something a spreadsheet struggles to do once data gets large or relationships get complex.</a:t>
            </a:r>
            <a:endParaRPr lang="en-US" sz="1350" dirty="0"/>
          </a:p>
        </p:txBody>
      </p:sp>
      <p:sp>
        <p:nvSpPr>
          <p:cNvPr id="6" name="Text 4"/>
          <p:cNvSpPr/>
          <p:nvPr/>
        </p:nvSpPr>
        <p:spPr>
          <a:xfrm>
            <a:off x="640080" y="2423160"/>
            <a:ext cx="5486400" cy="365760"/>
          </a:xfrm>
          <a:prstGeom prst="rect">
            <a:avLst/>
          </a:prstGeom>
          <a:noFill/>
          <a:ln/>
        </p:spPr>
        <p:txBody>
          <a:bodyPr wrap="square" rtlCol="0" anchor="ctr"/>
          <a:lstStyle/>
          <a:p>
            <a:pPr indent="0" marL="0">
              <a:buNone/>
            </a:pPr>
            <a:r>
              <a:rPr lang="en-US" sz="1500" b="1" dirty="0">
                <a:solidFill>
                  <a:srgbClr val="1E2761"/>
                </a:solidFill>
                <a:latin typeface="Cambria" pitchFamily="34" charset="0"/>
                <a:ea typeface="Cambria" pitchFamily="34" charset="-122"/>
                <a:cs typeface="Cambria" pitchFamily="34" charset="-120"/>
              </a:rPr>
              <a:t>Spreadsheet vs. Database</a:t>
            </a:r>
            <a:endParaRPr lang="en-US" sz="15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640080" y="2834640"/>
          <a:ext cx="10908792" cy="914400"/>
        </p:xfrm>
        <a:graphic>
          <a:graphicData uri="http://schemas.openxmlformats.org/drawingml/2006/table">
            <a:tbl>
              <a:tblPr/>
              <a:tblGrid>
                <a:gridCol w="1645920"/>
                <a:gridCol w="4572000"/>
                <a:gridCol w="4690872"/>
              </a:tblGrid>
              <a:tr h="320040">
                <a:tc>
                  <a:txBody>
                    <a:bodyPr/>
                    <a:lstStyle/>
                    <a:p>
                      <a:pPr algn="l" indent="0" marL="0">
                        <a:buNone/>
                      </a:pP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Spreadsheet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Database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Best for</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Small, single-table data you browse visually</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Large, related, multi-table data queried programmatically</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Multiple users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Conflicts easily when edited at once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Built for many simultaneous users safely</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Relationships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Manual VLOOKUP-style links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Native keys enforce and maintain links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Scale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Slows down as rows grow into the millions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Designed to stay fast at large scale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bl>
          </a:graphicData>
        </a:graphic>
      </p:graphicFrame>
      <p:sp>
        <p:nvSpPr>
          <p:cNvPr id="8" name="Text 5"/>
          <p:cNvSpPr/>
          <p:nvPr/>
        </p:nvSpPr>
        <p:spPr>
          <a:xfrm>
            <a:off x="640080" y="5166360"/>
            <a:ext cx="10908792" cy="548640"/>
          </a:xfrm>
          <a:prstGeom prst="rect">
            <a:avLst/>
          </a:prstGeom>
          <a:noFill/>
          <a:ln/>
        </p:spPr>
        <p:txBody>
          <a:bodyPr wrap="square" rtlCol="0" anchor="ctr"/>
          <a:lstStyle/>
          <a:p>
            <a:pPr indent="0" marL="0">
              <a:lnSpc>
                <a:spcPts val="1500"/>
              </a:lnSpc>
              <a:buNone/>
            </a:pPr>
            <a:r>
              <a:rPr lang="en-US" sz="1200" i="1" dirty="0">
                <a:solidFill>
                  <a:srgbClr val="5B6178"/>
                </a:solidFill>
                <a:latin typeface="Calibri" pitchFamily="34" charset="0"/>
                <a:ea typeface="Calibri" pitchFamily="34" charset="-122"/>
                <a:cs typeface="Calibri" pitchFamily="34" charset="-120"/>
              </a:rPr>
              <a:t>Why analysts use databases: most real business data — orders, customers, transactions — already lives in one. Querying it directly with SQL is faster and more reliable than exporting to a spreadsheet first.</a:t>
            </a:r>
            <a:endParaRPr lang="en-US" sz="12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1E2761"/>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141B4D"/>
          </a:solidFill>
          <a:ln/>
        </p:spPr>
      </p:sp>
      <p:sp>
        <p:nvSpPr>
          <p:cNvPr id="3" name="Shape 1"/>
          <p:cNvSpPr/>
          <p:nvPr/>
        </p:nvSpPr>
        <p:spPr>
          <a:xfrm>
            <a:off x="-2286000" y="-2286000"/>
            <a:ext cx="5486400" cy="5486400"/>
          </a:xfrm>
          <a:prstGeom prst="ellipse">
            <a:avLst/>
          </a:prstGeom>
          <a:ln w="12700">
            <a:solidFill>
              <a:srgbClr val="C9A227">
                <a:alpha val="45000"/>
              </a:srgbClr>
            </a:solidFill>
            <a:prstDash val="solid"/>
          </a:ln>
        </p:spPr>
      </p:sp>
      <p:sp>
        <p:nvSpPr>
          <p:cNvPr id="4" name="Text 2"/>
          <p:cNvSpPr/>
          <p:nvPr/>
        </p:nvSpPr>
        <p:spPr>
          <a:xfrm>
            <a:off x="822960" y="2286000"/>
            <a:ext cx="10058400" cy="914400"/>
          </a:xfrm>
          <a:prstGeom prst="rect">
            <a:avLst/>
          </a:prstGeom>
          <a:noFill/>
          <a:ln/>
        </p:spPr>
        <p:txBody>
          <a:bodyPr wrap="square" rtlCol="0" anchor="ctr"/>
          <a:lstStyle/>
          <a:p>
            <a:pPr indent="0" marL="0">
              <a:buNone/>
            </a:pPr>
            <a:r>
              <a:rPr lang="en-US" sz="3800" b="1" dirty="0">
                <a:solidFill>
                  <a:srgbClr val="FFFFFF"/>
                </a:solidFill>
                <a:latin typeface="Cambria" pitchFamily="34" charset="0"/>
                <a:ea typeface="Cambria" pitchFamily="34" charset="-122"/>
                <a:cs typeface="Cambria" pitchFamily="34" charset="-120"/>
              </a:rPr>
              <a:t>Stage 1–4 Complete</a:t>
            </a:r>
            <a:endParaRPr lang="en-US" sz="3800" dirty="0"/>
          </a:p>
        </p:txBody>
      </p:sp>
      <p:sp>
        <p:nvSpPr>
          <p:cNvPr id="5" name="Text 3"/>
          <p:cNvSpPr/>
          <p:nvPr/>
        </p:nvSpPr>
        <p:spPr>
          <a:xfrm>
            <a:off x="822960" y="3246120"/>
            <a:ext cx="9601200" cy="822960"/>
          </a:xfrm>
          <a:prstGeom prst="rect">
            <a:avLst/>
          </a:prstGeom>
          <a:noFill/>
          <a:ln/>
        </p:spPr>
        <p:txBody>
          <a:bodyPr wrap="square" rtlCol="0" anchor="ctr"/>
          <a:lstStyle/>
          <a:p>
            <a:pPr indent="0" marL="0">
              <a:lnSpc>
                <a:spcPts val="2200"/>
              </a:lnSpc>
              <a:buNone/>
            </a:pPr>
            <a:r>
              <a:rPr lang="en-US" sz="1600" i="1" dirty="0">
                <a:solidFill>
                  <a:srgbClr val="CADCFC"/>
                </a:solidFill>
                <a:latin typeface="Calibri" pitchFamily="34" charset="0"/>
                <a:ea typeface="Calibri" pitchFamily="34" charset="-122"/>
                <a:cs typeface="Calibri" pitchFamily="34" charset="-120"/>
              </a:rPr>
              <a:t>Next in the series: Stages 5–10 — calculations, aggregate functions, GROUP BY, and the SQL data-cleaning functions every analyst needs.</a:t>
            </a:r>
            <a:endParaRPr lang="en-US" sz="1600" dirty="0"/>
          </a:p>
        </p:txBody>
      </p:sp>
      <p:sp>
        <p:nvSpPr>
          <p:cNvPr id="6" name="Shape 4"/>
          <p:cNvSpPr/>
          <p:nvPr/>
        </p:nvSpPr>
        <p:spPr>
          <a:xfrm>
            <a:off x="822960" y="4343400"/>
            <a:ext cx="2011680" cy="0"/>
          </a:xfrm>
          <a:prstGeom prst="line">
            <a:avLst/>
          </a:prstGeom>
          <a:noFill/>
          <a:ln w="25400">
            <a:solidFill>
              <a:srgbClr val="C9A227"/>
            </a:solidFill>
            <a:prstDash val="solid"/>
          </a:ln>
        </p:spPr>
      </p:sp>
      <p:sp>
        <p:nvSpPr>
          <p:cNvPr id="7" name="Text 5"/>
          <p:cNvSpPr/>
          <p:nvPr/>
        </p:nvSpPr>
        <p:spPr>
          <a:xfrm>
            <a:off x="822960" y="4526280"/>
            <a:ext cx="7315200" cy="365760"/>
          </a:xfrm>
          <a:prstGeom prst="rect">
            <a:avLst/>
          </a:prstGeom>
          <a:noFill/>
          <a:ln/>
        </p:spPr>
        <p:txBody>
          <a:bodyPr wrap="square" rtlCol="0" anchor="ctr"/>
          <a:lstStyle/>
          <a:p>
            <a:pPr indent="0" marL="0">
              <a:buNone/>
            </a:pPr>
            <a:r>
              <a:rPr lang="en-US" sz="1300" dirty="0">
                <a:solidFill>
                  <a:srgbClr val="CADCFC"/>
                </a:solidFill>
                <a:latin typeface="Calibri" pitchFamily="34" charset="0"/>
                <a:ea typeface="Calibri" pitchFamily="34" charset="-122"/>
                <a:cs typeface="Calibri" pitchFamily="34" charset="-120"/>
              </a:rPr>
              <a:t>Data Analysis Foundations · SQL Series 1 of 4</a:t>
            </a:r>
            <a:endParaRPr lang="en-US" sz="1300" dirty="0"/>
          </a:p>
        </p:txBody>
      </p:sp>
      <p:sp>
        <p:nvSpPr>
          <p:cNvPr id="8" name="Text 6"/>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CADCFC"/>
                </a:solidFill>
                <a:latin typeface="Calibri" pitchFamily="34" charset="0"/>
                <a:ea typeface="Calibri" pitchFamily="34" charset="-122"/>
                <a:cs typeface="Calibri" pitchFamily="34" charset="-120"/>
              </a:rPr>
              <a:t>50</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1 · INTRODUCTION TO DATABASES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Relational Databases &amp; DBMS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06</a:t>
            </a:r>
            <a:endParaRPr lang="en-US" sz="1000" dirty="0"/>
          </a:p>
        </p:txBody>
      </p:sp>
      <p:sp>
        <p:nvSpPr>
          <p:cNvPr id="5" name="Text 3"/>
          <p:cNvSpPr/>
          <p:nvPr/>
        </p:nvSpPr>
        <p:spPr>
          <a:xfrm>
            <a:off x="640080" y="1417320"/>
            <a:ext cx="10908792" cy="685800"/>
          </a:xfrm>
          <a:prstGeom prst="rect">
            <a:avLst/>
          </a:prstGeom>
          <a:noFill/>
          <a:ln/>
        </p:spPr>
        <p:txBody>
          <a:bodyPr wrap="square" rtlCol="0" anchor="ctr"/>
          <a:lstStyle/>
          <a:p>
            <a:pPr indent="0" marL="0">
              <a:lnSpc>
                <a:spcPts val="1800"/>
              </a:lnSpc>
              <a:buNone/>
            </a:pPr>
            <a:r>
              <a:rPr lang="en-US" sz="1350" dirty="0">
                <a:solidFill>
                  <a:srgbClr val="1F2430"/>
                </a:solidFill>
                <a:latin typeface="Calibri" pitchFamily="34" charset="0"/>
                <a:ea typeface="Calibri" pitchFamily="34" charset="-122"/>
                <a:cs typeface="Calibri" pitchFamily="34" charset="-120"/>
              </a:rPr>
              <a:t>A relational database organizes data into multiple related tables — like customers and orders — connected through shared key columns, rather than one giant flat table repeating the same customer details on every row.</a:t>
            </a:r>
            <a:endParaRPr lang="en-US" sz="1350" dirty="0"/>
          </a:p>
        </p:txBody>
      </p:sp>
      <p:sp>
        <p:nvSpPr>
          <p:cNvPr id="6" name="Shape 4"/>
          <p:cNvSpPr/>
          <p:nvPr/>
        </p:nvSpPr>
        <p:spPr>
          <a:xfrm>
            <a:off x="640080" y="2286000"/>
            <a:ext cx="10908792" cy="1051560"/>
          </a:xfrm>
          <a:prstGeom prst="roundRect">
            <a:avLst>
              <a:gd name="adj" fmla="val 7826"/>
            </a:avLst>
          </a:prstGeom>
          <a:solidFill>
            <a:srgbClr val="EEF0F9"/>
          </a:solidFill>
          <a:ln w="12700">
            <a:solidFill>
              <a:srgbClr val="1E2761"/>
            </a:solidFill>
            <a:prstDash val="solid"/>
          </a:ln>
        </p:spPr>
      </p:sp>
      <p:sp>
        <p:nvSpPr>
          <p:cNvPr id="7" name="Text 5"/>
          <p:cNvSpPr/>
          <p:nvPr/>
        </p:nvSpPr>
        <p:spPr>
          <a:xfrm>
            <a:off x="914400" y="2468880"/>
            <a:ext cx="10424160" cy="777240"/>
          </a:xfrm>
          <a:prstGeom prst="rect">
            <a:avLst/>
          </a:prstGeom>
          <a:noFill/>
          <a:ln/>
        </p:spPr>
        <p:txBody>
          <a:bodyPr wrap="square" rtlCol="0" anchor="ctr"/>
          <a:lstStyle/>
          <a:p>
            <a:pPr indent="0" marL="0">
              <a:lnSpc>
                <a:spcPts val="1700"/>
              </a:lnSpc>
              <a:buNone/>
            </a:pPr>
            <a:r>
              <a:rPr lang="en-US" sz="1300" b="1" dirty="0">
                <a:solidFill>
                  <a:srgbClr val="1E2761"/>
                </a:solidFill>
                <a:latin typeface="Calibri" pitchFamily="34" charset="0"/>
                <a:ea typeface="Calibri" pitchFamily="34" charset="-122"/>
                <a:cs typeface="Calibri" pitchFamily="34" charset="-120"/>
              </a:rPr>
              <a:t>Database Management System (DBMS): </a:t>
            </a:r>
            <a:pPr indent="0" marL="0">
              <a:lnSpc>
                <a:spcPts val="1700"/>
              </a:lnSpc>
              <a:buNone/>
            </a:pPr>
            <a:r>
              <a:rPr lang="en-US" sz="1300" dirty="0">
                <a:solidFill>
                  <a:srgbClr val="1F2430"/>
                </a:solidFill>
                <a:latin typeface="Calibri" pitchFamily="34" charset="0"/>
                <a:ea typeface="Calibri" pitchFamily="34" charset="-122"/>
                <a:cs typeface="Calibri" pitchFamily="34" charset="-120"/>
              </a:rPr>
              <a:t>the software that stores, organizes, and lets you query a relational database. SQL is the language you use to talk to a DBMS.</a:t>
            </a:r>
            <a:endParaRPr lang="en-US" sz="1300" dirty="0"/>
          </a:p>
        </p:txBody>
      </p:sp>
      <p:sp>
        <p:nvSpPr>
          <p:cNvPr id="8" name="Shape 6"/>
          <p:cNvSpPr/>
          <p:nvPr/>
        </p:nvSpPr>
        <p:spPr>
          <a:xfrm>
            <a:off x="640080" y="3657600"/>
            <a:ext cx="2587752" cy="1737360"/>
          </a:xfrm>
          <a:prstGeom prst="roundRect">
            <a:avLst>
              <a:gd name="adj" fmla="val 4737"/>
            </a:avLst>
          </a:prstGeom>
          <a:solidFill>
            <a:srgbClr val="FFFFFF"/>
          </a:solidFill>
          <a:ln w="12700">
            <a:solidFill>
              <a:srgbClr val="E4E6F0"/>
            </a:solidFill>
            <a:prstDash val="solid"/>
          </a:ln>
        </p:spPr>
      </p:sp>
      <p:sp>
        <p:nvSpPr>
          <p:cNvPr id="9" name="Shape 7"/>
          <p:cNvSpPr/>
          <p:nvPr/>
        </p:nvSpPr>
        <p:spPr>
          <a:xfrm>
            <a:off x="1659636" y="3886200"/>
            <a:ext cx="548640" cy="548640"/>
          </a:xfrm>
          <a:prstGeom prst="ellipse">
            <a:avLst/>
          </a:prstGeom>
          <a:solidFill>
            <a:srgbClr val="1E2761"/>
          </a:solidFill>
          <a:ln/>
        </p:spPr>
      </p:sp>
      <p:pic>
        <p:nvPicPr>
          <p:cNvPr id="10" name="Image 0" descr="icons/database_gold.png">    </p:cNvPr>
          <p:cNvPicPr>
            <a:picLocks noChangeAspect="1"/>
          </p:cNvPicPr>
          <p:nvPr/>
        </p:nvPicPr>
        <p:blipFill>
          <a:blip r:embed="rId1"/>
          <a:stretch>
            <a:fillRect/>
          </a:stretch>
        </p:blipFill>
        <p:spPr>
          <a:xfrm>
            <a:off x="1802282" y="4028846"/>
            <a:ext cx="263347" cy="263347"/>
          </a:xfrm>
          <a:prstGeom prst="rect">
            <a:avLst/>
          </a:prstGeom>
        </p:spPr>
      </p:pic>
      <p:sp>
        <p:nvSpPr>
          <p:cNvPr id="11" name="Text 8"/>
          <p:cNvSpPr/>
          <p:nvPr/>
        </p:nvSpPr>
        <p:spPr>
          <a:xfrm>
            <a:off x="777240" y="4572000"/>
            <a:ext cx="2313432" cy="365760"/>
          </a:xfrm>
          <a:prstGeom prst="rect">
            <a:avLst/>
          </a:prstGeom>
          <a:noFill/>
          <a:ln/>
        </p:spPr>
        <p:txBody>
          <a:bodyPr wrap="square" rtlCol="0" anchor="ctr"/>
          <a:lstStyle/>
          <a:p>
            <a:pPr algn="ctr" indent="0" marL="0">
              <a:buNone/>
            </a:pPr>
            <a:r>
              <a:rPr lang="en-US" sz="1300" b="1" dirty="0">
                <a:solidFill>
                  <a:srgbClr val="1E2761"/>
                </a:solidFill>
                <a:latin typeface="Cambria" pitchFamily="34" charset="0"/>
                <a:ea typeface="Cambria" pitchFamily="34" charset="-122"/>
                <a:cs typeface="Cambria" pitchFamily="34" charset="-120"/>
              </a:rPr>
              <a:t>MySQL</a:t>
            </a:r>
            <a:endParaRPr lang="en-US" sz="1300" dirty="0"/>
          </a:p>
        </p:txBody>
      </p:sp>
      <p:sp>
        <p:nvSpPr>
          <p:cNvPr id="12" name="Text 9"/>
          <p:cNvSpPr/>
          <p:nvPr/>
        </p:nvSpPr>
        <p:spPr>
          <a:xfrm>
            <a:off x="822960" y="4937760"/>
            <a:ext cx="2221992" cy="411480"/>
          </a:xfrm>
          <a:prstGeom prst="rect">
            <a:avLst/>
          </a:prstGeom>
          <a:noFill/>
          <a:ln/>
        </p:spPr>
        <p:txBody>
          <a:bodyPr wrap="square" rtlCol="0" anchor="ctr"/>
          <a:lstStyle/>
          <a:p>
            <a:pPr algn="ctr" indent="0" marL="0">
              <a:lnSpc>
                <a:spcPts val="1200"/>
              </a:lnSpc>
              <a:buNone/>
            </a:pPr>
            <a:r>
              <a:rPr lang="en-US" sz="950" dirty="0">
                <a:solidFill>
                  <a:srgbClr val="5B6178"/>
                </a:solidFill>
                <a:latin typeface="Calibri" pitchFamily="34" charset="0"/>
                <a:ea typeface="Calibri" pitchFamily="34" charset="-122"/>
                <a:cs typeface="Calibri" pitchFamily="34" charset="-120"/>
              </a:rPr>
              <a:t>Free, widely used for web applications</a:t>
            </a:r>
            <a:endParaRPr lang="en-US" sz="950" dirty="0"/>
          </a:p>
        </p:txBody>
      </p:sp>
      <p:sp>
        <p:nvSpPr>
          <p:cNvPr id="13" name="Shape 10"/>
          <p:cNvSpPr/>
          <p:nvPr/>
        </p:nvSpPr>
        <p:spPr>
          <a:xfrm>
            <a:off x="3364992" y="3657600"/>
            <a:ext cx="2587752" cy="1737360"/>
          </a:xfrm>
          <a:prstGeom prst="roundRect">
            <a:avLst>
              <a:gd name="adj" fmla="val 4737"/>
            </a:avLst>
          </a:prstGeom>
          <a:solidFill>
            <a:srgbClr val="FFFFFF"/>
          </a:solidFill>
          <a:ln w="12700">
            <a:solidFill>
              <a:srgbClr val="E4E6F0"/>
            </a:solidFill>
            <a:prstDash val="solid"/>
          </a:ln>
        </p:spPr>
      </p:sp>
      <p:sp>
        <p:nvSpPr>
          <p:cNvPr id="14" name="Shape 11"/>
          <p:cNvSpPr/>
          <p:nvPr/>
        </p:nvSpPr>
        <p:spPr>
          <a:xfrm>
            <a:off x="4384548" y="3886200"/>
            <a:ext cx="548640" cy="548640"/>
          </a:xfrm>
          <a:prstGeom prst="ellipse">
            <a:avLst/>
          </a:prstGeom>
          <a:solidFill>
            <a:srgbClr val="1E2761"/>
          </a:solidFill>
          <a:ln/>
        </p:spPr>
      </p:sp>
      <p:pic>
        <p:nvPicPr>
          <p:cNvPr id="15" name="Image 1" descr="icons/database_gold.png">    </p:cNvPr>
          <p:cNvPicPr>
            <a:picLocks noChangeAspect="1"/>
          </p:cNvPicPr>
          <p:nvPr/>
        </p:nvPicPr>
        <p:blipFill>
          <a:blip r:embed="rId2"/>
          <a:stretch>
            <a:fillRect/>
          </a:stretch>
        </p:blipFill>
        <p:spPr>
          <a:xfrm>
            <a:off x="4527194" y="4028846"/>
            <a:ext cx="263347" cy="263347"/>
          </a:xfrm>
          <a:prstGeom prst="rect">
            <a:avLst/>
          </a:prstGeom>
        </p:spPr>
      </p:pic>
      <p:sp>
        <p:nvSpPr>
          <p:cNvPr id="16" name="Text 12"/>
          <p:cNvSpPr/>
          <p:nvPr/>
        </p:nvSpPr>
        <p:spPr>
          <a:xfrm>
            <a:off x="3502152" y="4572000"/>
            <a:ext cx="2313432" cy="365760"/>
          </a:xfrm>
          <a:prstGeom prst="rect">
            <a:avLst/>
          </a:prstGeom>
          <a:noFill/>
          <a:ln/>
        </p:spPr>
        <p:txBody>
          <a:bodyPr wrap="square" rtlCol="0" anchor="ctr"/>
          <a:lstStyle/>
          <a:p>
            <a:pPr algn="ctr" indent="0" marL="0">
              <a:buNone/>
            </a:pPr>
            <a:r>
              <a:rPr lang="en-US" sz="1300" b="1" dirty="0">
                <a:solidFill>
                  <a:srgbClr val="1E2761"/>
                </a:solidFill>
                <a:latin typeface="Cambria" pitchFamily="34" charset="0"/>
                <a:ea typeface="Cambria" pitchFamily="34" charset="-122"/>
                <a:cs typeface="Cambria" pitchFamily="34" charset="-120"/>
              </a:rPr>
              <a:t>PostgreSQL</a:t>
            </a:r>
            <a:endParaRPr lang="en-US" sz="1300" dirty="0"/>
          </a:p>
        </p:txBody>
      </p:sp>
      <p:sp>
        <p:nvSpPr>
          <p:cNvPr id="17" name="Text 13"/>
          <p:cNvSpPr/>
          <p:nvPr/>
        </p:nvSpPr>
        <p:spPr>
          <a:xfrm>
            <a:off x="3547872" y="4937760"/>
            <a:ext cx="2221992" cy="411480"/>
          </a:xfrm>
          <a:prstGeom prst="rect">
            <a:avLst/>
          </a:prstGeom>
          <a:noFill/>
          <a:ln/>
        </p:spPr>
        <p:txBody>
          <a:bodyPr wrap="square" rtlCol="0" anchor="ctr"/>
          <a:lstStyle/>
          <a:p>
            <a:pPr algn="ctr" indent="0" marL="0">
              <a:lnSpc>
                <a:spcPts val="1200"/>
              </a:lnSpc>
              <a:buNone/>
            </a:pPr>
            <a:r>
              <a:rPr lang="en-US" sz="950" dirty="0">
                <a:solidFill>
                  <a:srgbClr val="5B6178"/>
                </a:solidFill>
                <a:latin typeface="Calibri" pitchFamily="34" charset="0"/>
                <a:ea typeface="Calibri" pitchFamily="34" charset="-122"/>
                <a:cs typeface="Calibri" pitchFamily="34" charset="-120"/>
              </a:rPr>
              <a:t>Free, advanced features, analyst favorite</a:t>
            </a:r>
            <a:endParaRPr lang="en-US" sz="950" dirty="0"/>
          </a:p>
        </p:txBody>
      </p:sp>
      <p:sp>
        <p:nvSpPr>
          <p:cNvPr id="18" name="Shape 14"/>
          <p:cNvSpPr/>
          <p:nvPr/>
        </p:nvSpPr>
        <p:spPr>
          <a:xfrm>
            <a:off x="6089904" y="3657600"/>
            <a:ext cx="2587752" cy="1737360"/>
          </a:xfrm>
          <a:prstGeom prst="roundRect">
            <a:avLst>
              <a:gd name="adj" fmla="val 4737"/>
            </a:avLst>
          </a:prstGeom>
          <a:solidFill>
            <a:srgbClr val="FFFFFF"/>
          </a:solidFill>
          <a:ln w="12700">
            <a:solidFill>
              <a:srgbClr val="E4E6F0"/>
            </a:solidFill>
            <a:prstDash val="solid"/>
          </a:ln>
        </p:spPr>
      </p:sp>
      <p:sp>
        <p:nvSpPr>
          <p:cNvPr id="19" name="Shape 15"/>
          <p:cNvSpPr/>
          <p:nvPr/>
        </p:nvSpPr>
        <p:spPr>
          <a:xfrm>
            <a:off x="7109460" y="3886200"/>
            <a:ext cx="548640" cy="548640"/>
          </a:xfrm>
          <a:prstGeom prst="ellipse">
            <a:avLst/>
          </a:prstGeom>
          <a:solidFill>
            <a:srgbClr val="1E2761"/>
          </a:solidFill>
          <a:ln/>
        </p:spPr>
      </p:sp>
      <p:pic>
        <p:nvPicPr>
          <p:cNvPr id="20" name="Image 2" descr="icons/database_gold.png">    </p:cNvPr>
          <p:cNvPicPr>
            <a:picLocks noChangeAspect="1"/>
          </p:cNvPicPr>
          <p:nvPr/>
        </p:nvPicPr>
        <p:blipFill>
          <a:blip r:embed="rId3"/>
          <a:stretch>
            <a:fillRect/>
          </a:stretch>
        </p:blipFill>
        <p:spPr>
          <a:xfrm>
            <a:off x="7252106" y="4028846"/>
            <a:ext cx="263347" cy="263347"/>
          </a:xfrm>
          <a:prstGeom prst="rect">
            <a:avLst/>
          </a:prstGeom>
        </p:spPr>
      </p:pic>
      <p:sp>
        <p:nvSpPr>
          <p:cNvPr id="21" name="Text 16"/>
          <p:cNvSpPr/>
          <p:nvPr/>
        </p:nvSpPr>
        <p:spPr>
          <a:xfrm>
            <a:off x="6227064" y="4572000"/>
            <a:ext cx="2313432" cy="365760"/>
          </a:xfrm>
          <a:prstGeom prst="rect">
            <a:avLst/>
          </a:prstGeom>
          <a:noFill/>
          <a:ln/>
        </p:spPr>
        <p:txBody>
          <a:bodyPr wrap="square" rtlCol="0" anchor="ctr"/>
          <a:lstStyle/>
          <a:p>
            <a:pPr algn="ctr" indent="0" marL="0">
              <a:buNone/>
            </a:pPr>
            <a:r>
              <a:rPr lang="en-US" sz="1300" b="1" dirty="0">
                <a:solidFill>
                  <a:srgbClr val="1E2761"/>
                </a:solidFill>
                <a:latin typeface="Cambria" pitchFamily="34" charset="0"/>
                <a:ea typeface="Cambria" pitchFamily="34" charset="-122"/>
                <a:cs typeface="Cambria" pitchFamily="34" charset="-120"/>
              </a:rPr>
              <a:t>SQL Server</a:t>
            </a:r>
            <a:endParaRPr lang="en-US" sz="1300" dirty="0"/>
          </a:p>
        </p:txBody>
      </p:sp>
      <p:sp>
        <p:nvSpPr>
          <p:cNvPr id="22" name="Text 17"/>
          <p:cNvSpPr/>
          <p:nvPr/>
        </p:nvSpPr>
        <p:spPr>
          <a:xfrm>
            <a:off x="6272784" y="4937760"/>
            <a:ext cx="2221992" cy="411480"/>
          </a:xfrm>
          <a:prstGeom prst="rect">
            <a:avLst/>
          </a:prstGeom>
          <a:noFill/>
          <a:ln/>
        </p:spPr>
        <p:txBody>
          <a:bodyPr wrap="square" rtlCol="0" anchor="ctr"/>
          <a:lstStyle/>
          <a:p>
            <a:pPr algn="ctr" indent="0" marL="0">
              <a:lnSpc>
                <a:spcPts val="1200"/>
              </a:lnSpc>
              <a:buNone/>
            </a:pPr>
            <a:r>
              <a:rPr lang="en-US" sz="950" dirty="0">
                <a:solidFill>
                  <a:srgbClr val="5B6178"/>
                </a:solidFill>
                <a:latin typeface="Calibri" pitchFamily="34" charset="0"/>
                <a:ea typeface="Calibri" pitchFamily="34" charset="-122"/>
                <a:cs typeface="Calibri" pitchFamily="34" charset="-120"/>
              </a:rPr>
              <a:t>Microsoft's enterprise DBMS</a:t>
            </a:r>
            <a:endParaRPr lang="en-US" sz="950" dirty="0"/>
          </a:p>
        </p:txBody>
      </p:sp>
      <p:sp>
        <p:nvSpPr>
          <p:cNvPr id="23" name="Shape 18"/>
          <p:cNvSpPr/>
          <p:nvPr/>
        </p:nvSpPr>
        <p:spPr>
          <a:xfrm>
            <a:off x="8814816" y="3657600"/>
            <a:ext cx="2587752" cy="1737360"/>
          </a:xfrm>
          <a:prstGeom prst="roundRect">
            <a:avLst>
              <a:gd name="adj" fmla="val 4737"/>
            </a:avLst>
          </a:prstGeom>
          <a:solidFill>
            <a:srgbClr val="FFFFFF"/>
          </a:solidFill>
          <a:ln w="12700">
            <a:solidFill>
              <a:srgbClr val="E4E6F0"/>
            </a:solidFill>
            <a:prstDash val="solid"/>
          </a:ln>
        </p:spPr>
      </p:sp>
      <p:sp>
        <p:nvSpPr>
          <p:cNvPr id="24" name="Shape 19"/>
          <p:cNvSpPr/>
          <p:nvPr/>
        </p:nvSpPr>
        <p:spPr>
          <a:xfrm>
            <a:off x="9834372" y="3886200"/>
            <a:ext cx="548640" cy="548640"/>
          </a:xfrm>
          <a:prstGeom prst="ellipse">
            <a:avLst/>
          </a:prstGeom>
          <a:solidFill>
            <a:srgbClr val="1E2761"/>
          </a:solidFill>
          <a:ln/>
        </p:spPr>
      </p:sp>
      <p:pic>
        <p:nvPicPr>
          <p:cNvPr id="25" name="Image 3" descr="icons/database_gold.png">    </p:cNvPr>
          <p:cNvPicPr>
            <a:picLocks noChangeAspect="1"/>
          </p:cNvPicPr>
          <p:nvPr/>
        </p:nvPicPr>
        <p:blipFill>
          <a:blip r:embed="rId4"/>
          <a:stretch>
            <a:fillRect/>
          </a:stretch>
        </p:blipFill>
        <p:spPr>
          <a:xfrm>
            <a:off x="9977018" y="4028846"/>
            <a:ext cx="263347" cy="263347"/>
          </a:xfrm>
          <a:prstGeom prst="rect">
            <a:avLst/>
          </a:prstGeom>
        </p:spPr>
      </p:pic>
      <p:sp>
        <p:nvSpPr>
          <p:cNvPr id="26" name="Text 20"/>
          <p:cNvSpPr/>
          <p:nvPr/>
        </p:nvSpPr>
        <p:spPr>
          <a:xfrm>
            <a:off x="8951976" y="4572000"/>
            <a:ext cx="2313432" cy="365760"/>
          </a:xfrm>
          <a:prstGeom prst="rect">
            <a:avLst/>
          </a:prstGeom>
          <a:noFill/>
          <a:ln/>
        </p:spPr>
        <p:txBody>
          <a:bodyPr wrap="square" rtlCol="0" anchor="ctr"/>
          <a:lstStyle/>
          <a:p>
            <a:pPr algn="ctr" indent="0" marL="0">
              <a:buNone/>
            </a:pPr>
            <a:r>
              <a:rPr lang="en-US" sz="1300" b="1" dirty="0">
                <a:solidFill>
                  <a:srgbClr val="1E2761"/>
                </a:solidFill>
                <a:latin typeface="Cambria" pitchFamily="34" charset="0"/>
                <a:ea typeface="Cambria" pitchFamily="34" charset="-122"/>
                <a:cs typeface="Cambria" pitchFamily="34" charset="-120"/>
              </a:rPr>
              <a:t>SQLite</a:t>
            </a:r>
            <a:endParaRPr lang="en-US" sz="1300" dirty="0"/>
          </a:p>
        </p:txBody>
      </p:sp>
      <p:sp>
        <p:nvSpPr>
          <p:cNvPr id="27" name="Text 21"/>
          <p:cNvSpPr/>
          <p:nvPr/>
        </p:nvSpPr>
        <p:spPr>
          <a:xfrm>
            <a:off x="8997696" y="4937760"/>
            <a:ext cx="2221992" cy="411480"/>
          </a:xfrm>
          <a:prstGeom prst="rect">
            <a:avLst/>
          </a:prstGeom>
          <a:noFill/>
          <a:ln/>
        </p:spPr>
        <p:txBody>
          <a:bodyPr wrap="square" rtlCol="0" anchor="ctr"/>
          <a:lstStyle/>
          <a:p>
            <a:pPr algn="ctr" indent="0" marL="0">
              <a:lnSpc>
                <a:spcPts val="1200"/>
              </a:lnSpc>
              <a:buNone/>
            </a:pPr>
            <a:r>
              <a:rPr lang="en-US" sz="950" dirty="0">
                <a:solidFill>
                  <a:srgbClr val="5B6178"/>
                </a:solidFill>
                <a:latin typeface="Calibri" pitchFamily="34" charset="0"/>
                <a:ea typeface="Calibri" pitchFamily="34" charset="-122"/>
                <a:cs typeface="Calibri" pitchFamily="34" charset="-120"/>
              </a:rPr>
              <a:t>Lightweight, file-based, great for learning</a:t>
            </a:r>
            <a:endParaRPr lang="en-US" sz="950" dirty="0"/>
          </a:p>
        </p:txBody>
      </p:sp>
      <p:sp>
        <p:nvSpPr>
          <p:cNvPr id="28" name="Text 22"/>
          <p:cNvSpPr/>
          <p:nvPr/>
        </p:nvSpPr>
        <p:spPr>
          <a:xfrm>
            <a:off x="640080" y="5532120"/>
            <a:ext cx="10908792" cy="365760"/>
          </a:xfrm>
          <a:prstGeom prst="rect">
            <a:avLst/>
          </a:prstGeom>
          <a:noFill/>
          <a:ln/>
        </p:spPr>
        <p:txBody>
          <a:bodyPr wrap="square" rtlCol="0" anchor="ctr"/>
          <a:lstStyle/>
          <a:p>
            <a:pPr algn="ctr" indent="0" marL="0">
              <a:buNone/>
            </a:pPr>
            <a:r>
              <a:rPr lang="en-US" sz="1150" b="1" i="1" dirty="0">
                <a:solidFill>
                  <a:srgbClr val="C9A227"/>
                </a:solidFill>
                <a:latin typeface="Calibri" pitchFamily="34" charset="0"/>
                <a:ea typeface="Calibri" pitchFamily="34" charset="-122"/>
                <a:cs typeface="Calibri" pitchFamily="34" charset="-120"/>
              </a:rPr>
              <a:t>This deck standardizes on PostgreSQL — the SQL you learn is portable to any of the other three with only minor syntax differences.</a:t>
            </a:r>
            <a:endParaRPr lang="en-US" sz="11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2 · DATABASE STRUCTURE</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Tables, Rows &amp; Columns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07</a:t>
            </a:r>
            <a:endParaRPr lang="en-US" sz="1000" dirty="0"/>
          </a:p>
        </p:txBody>
      </p:sp>
      <p:sp>
        <p:nvSpPr>
          <p:cNvPr id="5" name="Text 3"/>
          <p:cNvSpPr/>
          <p:nvPr/>
        </p:nvSpPr>
        <p:spPr>
          <a:xfrm>
            <a:off x="640080" y="1417320"/>
            <a:ext cx="10908792" cy="411480"/>
          </a:xfrm>
          <a:prstGeom prst="rect">
            <a:avLst/>
          </a:prstGeom>
          <a:noFill/>
          <a:ln/>
        </p:spPr>
        <p:txBody>
          <a:bodyPr wrap="square" rtlCol="0" anchor="ctr"/>
          <a:lstStyle/>
          <a:p>
            <a:pPr indent="0" marL="0">
              <a:buNone/>
            </a:pPr>
            <a:r>
              <a:rPr lang="en-US" sz="1300" dirty="0">
                <a:solidFill>
                  <a:srgbClr val="1F2430"/>
                </a:solidFill>
                <a:latin typeface="Calibri" pitchFamily="34" charset="0"/>
                <a:ea typeface="Calibri" pitchFamily="34" charset="-122"/>
                <a:cs typeface="Calibri" pitchFamily="34" charset="-120"/>
              </a:rPr>
              <a:t>Every table is a grid, and the vocabulary for its parts matters — you'll hear these words constantly, often used interchangeably.</a:t>
            </a:r>
            <a:endParaRPr lang="en-US" sz="13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2926080" y="2011680"/>
          <a:ext cx="6400800" cy="914400"/>
        </p:xfrm>
        <a:graphic>
          <a:graphicData uri="http://schemas.openxmlformats.org/drawingml/2006/table">
            <a:tbl>
              <a:tblPr/>
              <a:tblGrid>
                <a:gridCol w="2133600"/>
                <a:gridCol w="2133600"/>
                <a:gridCol w="2133600"/>
              </a:tblGrid>
              <a:tr h="411480">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CustomerID</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CustomerName</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300" b="1" dirty="0">
                          <a:solidFill>
                            <a:srgbClr val="FFFFFF"/>
                          </a:solidFill>
                          <a:latin typeface="Calibri" pitchFamily="34" charset="0"/>
                          <a:ea typeface="Calibri" pitchFamily="34" charset="-122"/>
                          <a:cs typeface="Calibri" pitchFamily="34" charset="-120"/>
                        </a:rPr>
                        <a:t>State</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411480">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1</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Adaeze Obi</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Rivers</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411480">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2</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Tunde Bakare</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Lagos</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411480">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3</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Chinyere Eze</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300" dirty="0">
                          <a:solidFill>
                            <a:srgbClr val="1F2430"/>
                          </a:solidFill>
                          <a:latin typeface="Calibri" pitchFamily="34" charset="0"/>
                          <a:ea typeface="Calibri" pitchFamily="34" charset="-122"/>
                          <a:cs typeface="Calibri" pitchFamily="34" charset="-120"/>
                        </a:rPr>
                        <a:t>Abuja</a:t>
                      </a:r>
                      <a:endParaRPr lang="en-US" sz="13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7" name="Text 4"/>
          <p:cNvSpPr/>
          <p:nvPr/>
        </p:nvSpPr>
        <p:spPr>
          <a:xfrm>
            <a:off x="365760" y="2423160"/>
            <a:ext cx="2560320" cy="822960"/>
          </a:xfrm>
          <a:prstGeom prst="rect">
            <a:avLst/>
          </a:prstGeom>
          <a:noFill/>
          <a:ln/>
        </p:spPr>
        <p:txBody>
          <a:bodyPr wrap="square" rtlCol="0" anchor="ctr"/>
          <a:lstStyle/>
          <a:p>
            <a:pPr algn="r" indent="0" marL="0">
              <a:lnSpc>
                <a:spcPts val="1300"/>
              </a:lnSpc>
              <a:buNone/>
            </a:pPr>
            <a:r>
              <a:rPr lang="en-US" sz="1050" i="1" dirty="0">
                <a:solidFill>
                  <a:srgbClr val="1E2761"/>
                </a:solidFill>
                <a:latin typeface="Calibri" pitchFamily="34" charset="0"/>
                <a:ea typeface="Calibri" pitchFamily="34" charset="-122"/>
                <a:cs typeface="Calibri" pitchFamily="34" charset="-120"/>
              </a:rPr>
              <a:t>← Column (also called a Field)</a:t>
            </a:r>
            <a:endParaRPr lang="en-US" sz="1050" dirty="0"/>
          </a:p>
          <a:p>
            <a:pPr algn="r" indent="0" marL="0">
              <a:lnSpc>
                <a:spcPts val="1300"/>
              </a:lnSpc>
              <a:buNone/>
            </a:pPr>
            <a:r>
              <a:rPr lang="en-US" sz="1050" i="1" dirty="0">
                <a:solidFill>
                  <a:srgbClr val="1E2761"/>
                </a:solidFill>
                <a:latin typeface="Calibri" pitchFamily="34" charset="0"/>
                <a:ea typeface="Calibri" pitchFamily="34" charset="-122"/>
                <a:cs typeface="Calibri" pitchFamily="34" charset="-120"/>
              </a:rPr>
              <a:t>Each column holds one type of</a:t>
            </a:r>
            <a:endParaRPr lang="en-US" sz="1050" dirty="0"/>
          </a:p>
          <a:p>
            <a:pPr algn="r" indent="0" marL="0">
              <a:lnSpc>
                <a:spcPts val="1300"/>
              </a:lnSpc>
              <a:buNone/>
            </a:pPr>
            <a:r>
              <a:rPr lang="en-US" sz="1050" i="1" dirty="0">
                <a:solidFill>
                  <a:srgbClr val="1E2761"/>
                </a:solidFill>
                <a:latin typeface="Calibri" pitchFamily="34" charset="0"/>
                <a:ea typeface="Calibri" pitchFamily="34" charset="-122"/>
                <a:cs typeface="Calibri" pitchFamily="34" charset="-120"/>
              </a:rPr>
              <a:t>information for every row.</a:t>
            </a:r>
            <a:endParaRPr lang="en-US" sz="1050" dirty="0"/>
          </a:p>
        </p:txBody>
      </p:sp>
      <p:sp>
        <p:nvSpPr>
          <p:cNvPr id="8" name="Text 5"/>
          <p:cNvSpPr/>
          <p:nvPr/>
        </p:nvSpPr>
        <p:spPr>
          <a:xfrm>
            <a:off x="9418320" y="2788920"/>
            <a:ext cx="2468880" cy="822960"/>
          </a:xfrm>
          <a:prstGeom prst="rect">
            <a:avLst/>
          </a:prstGeom>
          <a:noFill/>
          <a:ln/>
        </p:spPr>
        <p:txBody>
          <a:bodyPr wrap="square" rtlCol="0" anchor="ctr"/>
          <a:lstStyle/>
          <a:p>
            <a:pPr indent="0" marL="0">
              <a:lnSpc>
                <a:spcPts val="1300"/>
              </a:lnSpc>
              <a:buNone/>
            </a:pPr>
            <a:r>
              <a:rPr lang="en-US" sz="1050" b="1" i="1" dirty="0">
                <a:solidFill>
                  <a:srgbClr val="C9A227"/>
                </a:solidFill>
                <a:latin typeface="Calibri" pitchFamily="34" charset="0"/>
                <a:ea typeface="Calibri" pitchFamily="34" charset="-122"/>
                <a:cs typeface="Calibri" pitchFamily="34" charset="-120"/>
              </a:rPr>
              <a:t>Row (also called a Record) →</a:t>
            </a:r>
            <a:endParaRPr lang="en-US" sz="1050" dirty="0"/>
          </a:p>
          <a:p>
            <a:pPr indent="0" marL="0">
              <a:lnSpc>
                <a:spcPts val="1300"/>
              </a:lnSpc>
              <a:buNone/>
            </a:pPr>
            <a:r>
              <a:rPr lang="en-US" sz="1050" b="1" i="1" dirty="0">
                <a:solidFill>
                  <a:srgbClr val="C9A227"/>
                </a:solidFill>
                <a:latin typeface="Calibri" pitchFamily="34" charset="0"/>
                <a:ea typeface="Calibri" pitchFamily="34" charset="-122"/>
                <a:cs typeface="Calibri" pitchFamily="34" charset="-120"/>
              </a:rPr>
              <a:t>Each row is one complete</a:t>
            </a:r>
            <a:endParaRPr lang="en-US" sz="1050" dirty="0"/>
          </a:p>
          <a:p>
            <a:pPr indent="0" marL="0">
              <a:lnSpc>
                <a:spcPts val="1300"/>
              </a:lnSpc>
              <a:buNone/>
            </a:pPr>
            <a:r>
              <a:rPr lang="en-US" sz="1050" b="1" i="1" dirty="0">
                <a:solidFill>
                  <a:srgbClr val="C9A227"/>
                </a:solidFill>
                <a:latin typeface="Calibri" pitchFamily="34" charset="0"/>
                <a:ea typeface="Calibri" pitchFamily="34" charset="-122"/>
                <a:cs typeface="Calibri" pitchFamily="34" charset="-120"/>
              </a:rPr>
              <a:t>entry — one customer.</a:t>
            </a:r>
            <a:endParaRPr lang="en-US" sz="1050" dirty="0"/>
          </a:p>
        </p:txBody>
      </p:sp>
      <p:sp>
        <p:nvSpPr>
          <p:cNvPr id="9" name="Shape 6"/>
          <p:cNvSpPr/>
          <p:nvPr/>
        </p:nvSpPr>
        <p:spPr>
          <a:xfrm>
            <a:off x="640080" y="3931920"/>
            <a:ext cx="10908792" cy="1371600"/>
          </a:xfrm>
          <a:prstGeom prst="roundRect">
            <a:avLst>
              <a:gd name="adj" fmla="val 6000"/>
            </a:avLst>
          </a:prstGeom>
          <a:solidFill>
            <a:srgbClr val="F3F4FA"/>
          </a:solidFill>
          <a:ln w="12700">
            <a:solidFill>
              <a:srgbClr val="E4E6F0"/>
            </a:solidFill>
            <a:prstDash val="solid"/>
          </a:ln>
        </p:spPr>
      </p:sp>
      <p:sp>
        <p:nvSpPr>
          <p:cNvPr id="10" name="Text 7"/>
          <p:cNvSpPr/>
          <p:nvPr/>
        </p:nvSpPr>
        <p:spPr>
          <a:xfrm>
            <a:off x="914400" y="4114800"/>
            <a:ext cx="10332720" cy="1097280"/>
          </a:xfrm>
          <a:prstGeom prst="rect">
            <a:avLst/>
          </a:prstGeom>
          <a:noFill/>
          <a:ln/>
        </p:spPr>
        <p:txBody>
          <a:bodyPr wrap="square" rtlCol="0" anchor="t"/>
          <a:lstStyle/>
          <a:p>
            <a:pPr indent="0" marL="0">
              <a:lnSpc>
                <a:spcPts val="2000"/>
              </a:lnSpc>
              <a:buNone/>
            </a:pPr>
            <a:r>
              <a:rPr lang="en-US" sz="1300" b="1" dirty="0">
                <a:solidFill>
                  <a:srgbClr val="1E2761"/>
                </a:solidFill>
                <a:latin typeface="Consolas" pitchFamily="34" charset="0"/>
                <a:ea typeface="Consolas" pitchFamily="34" charset="-122"/>
                <a:cs typeface="Consolas" pitchFamily="34" charset="-120"/>
              </a:rPr>
              <a:t>Table</a:t>
            </a:r>
            <a:pPr indent="0" marL="0">
              <a:lnSpc>
                <a:spcPts val="2000"/>
              </a:lnSpc>
              <a:buNone/>
            </a:pPr>
            <a:r>
              <a:rPr lang="en-US" sz="1250" dirty="0">
                <a:solidFill>
                  <a:srgbClr val="1F2430"/>
                </a:solidFill>
                <a:latin typeface="Calibri" pitchFamily="34" charset="0"/>
                <a:ea typeface="Calibri" pitchFamily="34" charset="-122"/>
                <a:cs typeface="Calibri" pitchFamily="34" charset="-120"/>
              </a:rPr>
              <a:t> — a single grid of related data, like customers or orders.
</a:t>
            </a:r>
            <a:pPr indent="0" marL="0">
              <a:lnSpc>
                <a:spcPts val="2000"/>
              </a:lnSpc>
              <a:buNone/>
            </a:pPr>
            <a:r>
              <a:rPr lang="en-US" sz="1300" b="1" dirty="0">
                <a:solidFill>
                  <a:srgbClr val="1E2761"/>
                </a:solidFill>
                <a:latin typeface="Consolas" pitchFamily="34" charset="0"/>
                <a:ea typeface="Consolas" pitchFamily="34" charset="-122"/>
                <a:cs typeface="Consolas" pitchFamily="34" charset="-120"/>
              </a:rPr>
              <a:t>Record / Row</a:t>
            </a:r>
            <a:pPr indent="0" marL="0">
              <a:lnSpc>
                <a:spcPts val="2000"/>
              </a:lnSpc>
              <a:buNone/>
            </a:pPr>
            <a:r>
              <a:rPr lang="en-US" sz="1250" dirty="0">
                <a:solidFill>
                  <a:srgbClr val="1F2430"/>
                </a:solidFill>
                <a:latin typeface="Calibri" pitchFamily="34" charset="0"/>
                <a:ea typeface="Calibri" pitchFamily="34" charset="-122"/>
                <a:cs typeface="Calibri" pitchFamily="34" charset="-120"/>
              </a:rPr>
              <a:t> — one complete entry in a table (used interchangeably).
</a:t>
            </a:r>
            <a:pPr indent="0" marL="0">
              <a:lnSpc>
                <a:spcPts val="2000"/>
              </a:lnSpc>
              <a:buNone/>
            </a:pPr>
            <a:r>
              <a:rPr lang="en-US" sz="1300" b="1" dirty="0">
                <a:solidFill>
                  <a:srgbClr val="1E2761"/>
                </a:solidFill>
                <a:latin typeface="Consolas" pitchFamily="34" charset="0"/>
                <a:ea typeface="Consolas" pitchFamily="34" charset="-122"/>
                <a:cs typeface="Consolas" pitchFamily="34" charset="-120"/>
              </a:rPr>
              <a:t>Field / Column</a:t>
            </a:r>
            <a:pPr indent="0" marL="0">
              <a:lnSpc>
                <a:spcPts val="2000"/>
              </a:lnSpc>
              <a:buNone/>
            </a:pPr>
            <a:r>
              <a:rPr lang="en-US" sz="1250" dirty="0">
                <a:solidFill>
                  <a:srgbClr val="1F2430"/>
                </a:solidFill>
                <a:latin typeface="Calibri" pitchFamily="34" charset="0"/>
                <a:ea typeface="Calibri" pitchFamily="34" charset="-122"/>
                <a:cs typeface="Calibri" pitchFamily="34" charset="-120"/>
              </a:rPr>
              <a:t> — one specific attribute stored for every row (used interchangeably).</a:t>
            </a:r>
            <a:endParaRPr lang="en-US" sz="1300" dirty="0"/>
          </a:p>
        </p:txBody>
      </p:sp>
      <p:sp>
        <p:nvSpPr>
          <p:cNvPr id="11" name="Text 8"/>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2 · DATABASE STRUCTURE</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Data Types &amp; NULL Values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08</a:t>
            </a:r>
            <a:endParaRPr lang="en-US" sz="1000" dirty="0"/>
          </a:p>
        </p:txBody>
      </p:sp>
      <p:sp>
        <p:nvSpPr>
          <p:cNvPr id="5" name="Text 3"/>
          <p:cNvSpPr/>
          <p:nvPr/>
        </p:nvSpPr>
        <p:spPr>
          <a:xfrm>
            <a:off x="640080" y="1417320"/>
            <a:ext cx="10908792" cy="640080"/>
          </a:xfrm>
          <a:prstGeom prst="rect">
            <a:avLst/>
          </a:prstGeom>
          <a:noFill/>
          <a:ln/>
        </p:spPr>
        <p:txBody>
          <a:bodyPr wrap="square" rtlCol="0" anchor="ctr"/>
          <a:lstStyle/>
          <a:p>
            <a:pPr indent="0" marL="0">
              <a:lnSpc>
                <a:spcPts val="1700"/>
              </a:lnSpc>
              <a:buNone/>
            </a:pPr>
            <a:r>
              <a:rPr lang="en-US" sz="1300" dirty="0">
                <a:solidFill>
                  <a:srgbClr val="1F2430"/>
                </a:solidFill>
                <a:latin typeface="Calibri" pitchFamily="34" charset="0"/>
                <a:ea typeface="Calibri" pitchFamily="34" charset="-122"/>
                <a:cs typeface="Calibri" pitchFamily="34" charset="-120"/>
              </a:rPr>
              <a:t>Every column is locked to one data type, decided when the table is built. This is stricter than a spreadsheet, and it's what allows a database to calculate, sort, and validate data reliably.</a:t>
            </a:r>
            <a:endParaRPr lang="en-US" sz="13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640080" y="2194560"/>
          <a:ext cx="10908792" cy="914400"/>
        </p:xfrm>
        <a:graphic>
          <a:graphicData uri="http://schemas.openxmlformats.org/drawingml/2006/table">
            <a:tbl>
              <a:tblPr/>
              <a:tblGrid>
                <a:gridCol w="2377440"/>
                <a:gridCol w="4023360"/>
                <a:gridCol w="4507992"/>
              </a:tblGrid>
              <a:tr h="320040">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Data Type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Stores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c>
                  <a:txBody>
                    <a:bodyPr/>
                    <a:lstStyle/>
                    <a:p>
                      <a:pPr algn="l" indent="0" marL="0">
                        <a:buNone/>
                      </a:pPr>
                      <a:r>
                        <a:rPr lang="en-US" sz="1200" b="1" dirty="0">
                          <a:solidFill>
                            <a:srgbClr val="FFFFFF"/>
                          </a:solidFill>
                          <a:latin typeface="Calibri" pitchFamily="34" charset="0"/>
                          <a:ea typeface="Calibri" pitchFamily="34" charset="-122"/>
                          <a:cs typeface="Calibri" pitchFamily="34" charset="-120"/>
                        </a:rPr>
                        <a:t>Example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1E2761"/>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INT / INTEGER</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Whole numbers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CustomerID, Quantity</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DECIMAL / FLOAT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Numbers with decimals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Amount, UnitPrice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VARCHAR / TEXT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Text of varying length</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CustomerName, Product</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DATE / DATETIME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Calendar dates, with or without time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OrderDate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3F4FA"/>
                    </a:solidFill>
                  </a:tcPr>
                </a:tc>
              </a:tr>
              <a:tr h="320040">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BOOLEAN</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True/false values</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c>
                  <a:txBody>
                    <a:bodyPr/>
                    <a:lstStyle/>
                    <a:p>
                      <a:pPr algn="l" indent="0" marL="0">
                        <a:buNone/>
                      </a:pPr>
                      <a:r>
                        <a:rPr lang="en-US" sz="1200" dirty="0">
                          <a:solidFill>
                            <a:srgbClr val="1F2430"/>
                          </a:solidFill>
                          <a:latin typeface="Calibri" pitchFamily="34" charset="0"/>
                          <a:ea typeface="Calibri" pitchFamily="34" charset="-122"/>
                          <a:cs typeface="Calibri" pitchFamily="34" charset="-120"/>
                        </a:rPr>
                        <a:t>IsActive</a:t>
                      </a:r>
                      <a:endParaRPr lang="en-US" sz="1200" dirty="0">
                        <a:latin typeface="Calibri" charset="0"/>
                        <a:ea typeface="Calibri" charset="0"/>
                        <a:cs typeface="Calibri" charset="0"/>
                      </a:endParaRPr>
                    </a:p>
                  </a:txBody>
                  <a:tcPr marL="91440" marR="91440" marT="45720" marB="45720" anchor="ctr">
                    <a:lnL w="9525" cap="flat" cmpd="sng" algn="ctr">
                      <a:solidFill>
                        <a:srgbClr val="E4E6F0"/>
                      </a:solidFill>
                      <a:prstDash val="solid"/>
                      <a:round/>
                      <a:headEnd type="none" w="med" len="med"/>
                      <a:tailEnd type="none" w="med" len="med"/>
                    </a:lnL>
                    <a:lnR w="9525" cap="flat" cmpd="sng" algn="ctr">
                      <a:solidFill>
                        <a:srgbClr val="E4E6F0"/>
                      </a:solidFill>
                      <a:prstDash val="solid"/>
                      <a:round/>
                      <a:headEnd type="none" w="med" len="med"/>
                      <a:tailEnd type="none" w="med" len="med"/>
                    </a:lnR>
                    <a:lnT w="9525" cap="flat" cmpd="sng" algn="ctr">
                      <a:solidFill>
                        <a:srgbClr val="E4E6F0"/>
                      </a:solidFill>
                      <a:prstDash val="solid"/>
                      <a:round/>
                      <a:headEnd type="none" w="med" len="med"/>
                      <a:tailEnd type="none" w="med" len="med"/>
                    </a:lnT>
                    <a:lnB w="9525" cap="flat" cmpd="sng" algn="ctr">
                      <a:solidFill>
                        <a:srgbClr val="E4E6F0"/>
                      </a:solidFill>
                      <a:prstDash val="solid"/>
                      <a:round/>
                      <a:headEnd type="none" w="med" len="med"/>
                      <a:tailEnd type="none" w="med" len="med"/>
                    </a:lnB>
                    <a:solidFill>
                      <a:srgbClr val="FFFFFF"/>
                    </a:solidFill>
                  </a:tcPr>
                </a:tc>
              </a:tr>
            </a:tbl>
          </a:graphicData>
        </a:graphic>
      </p:graphicFrame>
      <p:sp>
        <p:nvSpPr>
          <p:cNvPr id="7" name="Shape 4"/>
          <p:cNvSpPr/>
          <p:nvPr/>
        </p:nvSpPr>
        <p:spPr>
          <a:xfrm>
            <a:off x="640080" y="4892040"/>
            <a:ext cx="10908792" cy="914400"/>
          </a:xfrm>
          <a:prstGeom prst="roundRect">
            <a:avLst>
              <a:gd name="adj" fmla="val 8000"/>
            </a:avLst>
          </a:prstGeom>
          <a:solidFill>
            <a:srgbClr val="FBEAE6"/>
          </a:solidFill>
          <a:ln w="12700">
            <a:solidFill>
              <a:srgbClr val="B3432B"/>
            </a:solidFill>
            <a:prstDash val="solid"/>
          </a:ln>
        </p:spPr>
      </p:sp>
      <p:sp>
        <p:nvSpPr>
          <p:cNvPr id="8" name="Text 5"/>
          <p:cNvSpPr/>
          <p:nvPr/>
        </p:nvSpPr>
        <p:spPr>
          <a:xfrm>
            <a:off x="868680" y="5020056"/>
            <a:ext cx="10451592" cy="274320"/>
          </a:xfrm>
          <a:prstGeom prst="rect">
            <a:avLst/>
          </a:prstGeom>
          <a:noFill/>
          <a:ln/>
        </p:spPr>
        <p:txBody>
          <a:bodyPr wrap="square" rtlCol="0" anchor="ctr"/>
          <a:lstStyle/>
          <a:p>
            <a:pPr indent="0" marL="0">
              <a:buNone/>
            </a:pPr>
            <a:r>
              <a:rPr lang="en-US" sz="1050" b="1" spc="150" kern="0" dirty="0">
                <a:solidFill>
                  <a:srgbClr val="B3432B"/>
                </a:solidFill>
                <a:latin typeface="Calibri" pitchFamily="34" charset="0"/>
                <a:ea typeface="Calibri" pitchFamily="34" charset="-122"/>
                <a:cs typeface="Calibri" pitchFamily="34" charset="-120"/>
              </a:rPr>
              <a:t>WATCH FOR</a:t>
            </a:r>
            <a:endParaRPr lang="en-US" sz="1050" dirty="0"/>
          </a:p>
        </p:txBody>
      </p:sp>
      <p:sp>
        <p:nvSpPr>
          <p:cNvPr id="9" name="Text 6"/>
          <p:cNvSpPr/>
          <p:nvPr/>
        </p:nvSpPr>
        <p:spPr>
          <a:xfrm>
            <a:off x="868680" y="5330952"/>
            <a:ext cx="10451592" cy="384048"/>
          </a:xfrm>
          <a:prstGeom prst="rect">
            <a:avLst/>
          </a:prstGeom>
          <a:noFill/>
          <a:ln/>
        </p:spPr>
        <p:txBody>
          <a:bodyPr wrap="square" rtlCol="0" anchor="t"/>
          <a:lstStyle/>
          <a:p>
            <a:pPr indent="0" marL="0">
              <a:lnSpc>
                <a:spcPts val="1600"/>
              </a:lnSpc>
              <a:buNone/>
            </a:pPr>
            <a:r>
              <a:rPr lang="en-US" sz="1200" dirty="0">
                <a:solidFill>
                  <a:srgbClr val="1F2430"/>
                </a:solidFill>
                <a:latin typeface="Calibri" pitchFamily="34" charset="0"/>
                <a:ea typeface="Calibri" pitchFamily="34" charset="-122"/>
                <a:cs typeface="Calibri" pitchFamily="34" charset="-120"/>
              </a:rPr>
              <a:t>NULL means “no value recorded” — it is not the same as zero, and not the same as an empty text string. A NULL Amount means the amount is unknown; a 0 Amount means the amount is confirmed to be nothing. Confusing the two is one of the most common errors in SQL, and you'll revisit it in depth in Stage 8.</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AFAFA"/>
        </a:solidFill>
      </p:bgPr>
    </p:bg>
    <p:spTree>
      <p:nvGrpSpPr>
        <p:cNvPr id="1" name=""/>
        <p:cNvGrpSpPr/>
        <p:nvPr/>
      </p:nvGrpSpPr>
      <p:grpSpPr>
        <a:xfrm>
          <a:off x="0" y="0"/>
          <a:ext cx="0" cy="0"/>
          <a:chOff x="0" y="0"/>
          <a:chExt cx="0" cy="0"/>
        </a:xfrm>
      </p:grpSpPr>
      <p:sp>
        <p:nvSpPr>
          <p:cNvPr id="2" name="Text 0"/>
          <p:cNvSpPr/>
          <p:nvPr/>
        </p:nvSpPr>
        <p:spPr>
          <a:xfrm>
            <a:off x="640080" y="411480"/>
            <a:ext cx="10058400" cy="320040"/>
          </a:xfrm>
          <a:prstGeom prst="rect">
            <a:avLst/>
          </a:prstGeom>
          <a:noFill/>
          <a:ln/>
        </p:spPr>
        <p:txBody>
          <a:bodyPr wrap="square" rtlCol="0" anchor="ctr"/>
          <a:lstStyle/>
          <a:p>
            <a:pPr indent="0" marL="0">
              <a:buNone/>
            </a:pPr>
            <a:r>
              <a:rPr lang="en-US" sz="1200" b="1" spc="200" kern="0" dirty="0">
                <a:solidFill>
                  <a:srgbClr val="C9A227"/>
                </a:solidFill>
                <a:latin typeface="Calibri" pitchFamily="34" charset="0"/>
                <a:ea typeface="Calibri" pitchFamily="34" charset="-122"/>
                <a:cs typeface="Calibri" pitchFamily="34" charset="-120"/>
              </a:rPr>
              <a:t>TOPIC 3 · KEYS &amp; RELATIONSHIPS</a:t>
            </a:r>
            <a:endParaRPr lang="en-US" sz="1200" dirty="0"/>
          </a:p>
        </p:txBody>
      </p:sp>
      <p:sp>
        <p:nvSpPr>
          <p:cNvPr id="3" name="Text 1"/>
          <p:cNvSpPr/>
          <p:nvPr/>
        </p:nvSpPr>
        <p:spPr>
          <a:xfrm>
            <a:off x="640080" y="713232"/>
            <a:ext cx="10881360" cy="777240"/>
          </a:xfrm>
          <a:prstGeom prst="rect">
            <a:avLst/>
          </a:prstGeom>
          <a:noFill/>
          <a:ln/>
        </p:spPr>
        <p:txBody>
          <a:bodyPr wrap="square" rtlCol="0" anchor="t"/>
          <a:lstStyle/>
          <a:p>
            <a:pPr indent="0" marL="0">
              <a:lnSpc>
                <a:spcPts val="3000"/>
              </a:lnSpc>
              <a:buNone/>
            </a:pPr>
            <a:r>
              <a:rPr lang="en-US" sz="2600" b="1" dirty="0">
                <a:solidFill>
                  <a:srgbClr val="1E2761"/>
                </a:solidFill>
                <a:latin typeface="Cambria" pitchFamily="34" charset="0"/>
                <a:ea typeface="Cambria" pitchFamily="34" charset="-122"/>
                <a:cs typeface="Cambria" pitchFamily="34" charset="-120"/>
              </a:rPr>
              <a:t>Primary, Foreign &amp; Unique Keys</a:t>
            </a:r>
            <a:endParaRPr lang="en-US" sz="2600" dirty="0"/>
          </a:p>
        </p:txBody>
      </p:sp>
      <p:sp>
        <p:nvSpPr>
          <p:cNvPr id="4" name="Text 2"/>
          <p:cNvSpPr/>
          <p:nvPr/>
        </p:nvSpPr>
        <p:spPr>
          <a:xfrm>
            <a:off x="11368735" y="6400800"/>
            <a:ext cx="548640" cy="320040"/>
          </a:xfrm>
          <a:prstGeom prst="rect">
            <a:avLst/>
          </a:prstGeom>
          <a:noFill/>
          <a:ln/>
        </p:spPr>
        <p:txBody>
          <a:bodyPr wrap="square" rtlCol="0" anchor="ctr"/>
          <a:lstStyle/>
          <a:p>
            <a:pPr algn="r" indent="0" marL="0">
              <a:buNone/>
            </a:pPr>
            <a:r>
              <a:rPr lang="en-US" sz="1000" dirty="0">
                <a:solidFill>
                  <a:srgbClr val="5B6178"/>
                </a:solidFill>
                <a:latin typeface="Calibri" pitchFamily="34" charset="0"/>
                <a:ea typeface="Calibri" pitchFamily="34" charset="-122"/>
                <a:cs typeface="Calibri" pitchFamily="34" charset="-120"/>
              </a:rPr>
              <a:t>09</a:t>
            </a:r>
            <a:endParaRPr lang="en-US" sz="1000" dirty="0"/>
          </a:p>
        </p:txBody>
      </p:sp>
      <p:sp>
        <p:nvSpPr>
          <p:cNvPr id="5" name="Shape 3"/>
          <p:cNvSpPr/>
          <p:nvPr/>
        </p:nvSpPr>
        <p:spPr>
          <a:xfrm>
            <a:off x="640080" y="1691640"/>
            <a:ext cx="3520440" cy="3200400"/>
          </a:xfrm>
          <a:prstGeom prst="roundRect">
            <a:avLst>
              <a:gd name="adj" fmla="val 2857"/>
            </a:avLst>
          </a:prstGeom>
          <a:solidFill>
            <a:srgbClr val="FFFFFF"/>
          </a:solidFill>
          <a:ln w="12700">
            <a:solidFill>
              <a:srgbClr val="E4E6F0"/>
            </a:solidFill>
            <a:prstDash val="solid"/>
          </a:ln>
          <a:effectLst>
            <a:outerShdw sx="100000" sy="100000" kx="0" ky="0" algn="bl" rotWithShape="0" blurRad="76200" dist="25400" dir="5400000">
              <a:srgbClr val="1E2761">
                <a:alpha val="10000"/>
              </a:srgbClr>
            </a:outerShdw>
          </a:effectLst>
        </p:spPr>
      </p:sp>
      <p:sp>
        <p:nvSpPr>
          <p:cNvPr id="6" name="Shape 4"/>
          <p:cNvSpPr/>
          <p:nvPr/>
        </p:nvSpPr>
        <p:spPr>
          <a:xfrm>
            <a:off x="2080260" y="1965960"/>
            <a:ext cx="640080" cy="640080"/>
          </a:xfrm>
          <a:prstGeom prst="ellipse">
            <a:avLst/>
          </a:prstGeom>
          <a:solidFill>
            <a:srgbClr val="1E2761"/>
          </a:solidFill>
          <a:ln/>
        </p:spPr>
      </p:sp>
      <p:pic>
        <p:nvPicPr>
          <p:cNvPr id="7" name="Image 0" descr="icons/key_gold.png">    </p:cNvPr>
          <p:cNvPicPr>
            <a:picLocks noChangeAspect="1"/>
          </p:cNvPicPr>
          <p:nvPr/>
        </p:nvPicPr>
        <p:blipFill>
          <a:blip r:embed="rId1"/>
          <a:stretch>
            <a:fillRect/>
          </a:stretch>
        </p:blipFill>
        <p:spPr>
          <a:xfrm>
            <a:off x="2246681" y="2132381"/>
            <a:ext cx="307238" cy="307238"/>
          </a:xfrm>
          <a:prstGeom prst="rect">
            <a:avLst/>
          </a:prstGeom>
        </p:spPr>
      </p:pic>
      <p:sp>
        <p:nvSpPr>
          <p:cNvPr id="8" name="Text 5"/>
          <p:cNvSpPr/>
          <p:nvPr/>
        </p:nvSpPr>
        <p:spPr>
          <a:xfrm>
            <a:off x="822960" y="2788920"/>
            <a:ext cx="3154680" cy="411480"/>
          </a:xfrm>
          <a:prstGeom prst="rect">
            <a:avLst/>
          </a:prstGeom>
          <a:noFill/>
          <a:ln/>
        </p:spPr>
        <p:txBody>
          <a:bodyPr wrap="square" rtlCol="0" anchor="ctr"/>
          <a:lstStyle/>
          <a:p>
            <a:pPr algn="ctr" indent="0" marL="0">
              <a:buNone/>
            </a:pPr>
            <a:r>
              <a:rPr lang="en-US" sz="1500" b="1" dirty="0">
                <a:solidFill>
                  <a:srgbClr val="1E2761"/>
                </a:solidFill>
                <a:latin typeface="Cambria" pitchFamily="34" charset="0"/>
                <a:ea typeface="Cambria" pitchFamily="34" charset="-122"/>
                <a:cs typeface="Cambria" pitchFamily="34" charset="-120"/>
              </a:rPr>
              <a:t>Primary Key</a:t>
            </a:r>
            <a:endParaRPr lang="en-US" sz="1500" dirty="0"/>
          </a:p>
        </p:txBody>
      </p:sp>
      <p:sp>
        <p:nvSpPr>
          <p:cNvPr id="9" name="Text 6"/>
          <p:cNvSpPr/>
          <p:nvPr/>
        </p:nvSpPr>
        <p:spPr>
          <a:xfrm>
            <a:off x="914400" y="3291840"/>
            <a:ext cx="2971800" cy="1097280"/>
          </a:xfrm>
          <a:prstGeom prst="rect">
            <a:avLst/>
          </a:prstGeom>
          <a:noFill/>
          <a:ln/>
        </p:spPr>
        <p:txBody>
          <a:bodyPr wrap="square" rtlCol="0" anchor="ctr"/>
          <a:lstStyle/>
          <a:p>
            <a:pPr algn="ctr" indent="0" marL="0">
              <a:lnSpc>
                <a:spcPts val="1400"/>
              </a:lnSpc>
              <a:buNone/>
            </a:pPr>
            <a:r>
              <a:rPr lang="en-US" sz="1100" dirty="0">
                <a:solidFill>
                  <a:srgbClr val="5B6178"/>
                </a:solidFill>
                <a:latin typeface="Calibri" pitchFamily="34" charset="0"/>
                <a:ea typeface="Calibri" pitchFamily="34" charset="-122"/>
                <a:cs typeface="Calibri" pitchFamily="34" charset="-120"/>
              </a:rPr>
              <a:t>Uniquely identifies every row in its own table. No two rows can share one; it can never be NULL.</a:t>
            </a:r>
            <a:endParaRPr lang="en-US" sz="1100" dirty="0"/>
          </a:p>
        </p:txBody>
      </p:sp>
      <p:sp>
        <p:nvSpPr>
          <p:cNvPr id="10" name="Shape 7"/>
          <p:cNvSpPr/>
          <p:nvPr/>
        </p:nvSpPr>
        <p:spPr>
          <a:xfrm>
            <a:off x="914400" y="4343400"/>
            <a:ext cx="2971800" cy="411480"/>
          </a:xfrm>
          <a:prstGeom prst="roundRect">
            <a:avLst>
              <a:gd name="adj" fmla="val 13333"/>
            </a:avLst>
          </a:prstGeom>
          <a:solidFill>
            <a:srgbClr val="FBF3DA"/>
          </a:solidFill>
          <a:ln/>
        </p:spPr>
      </p:sp>
      <p:sp>
        <p:nvSpPr>
          <p:cNvPr id="11" name="Text 8"/>
          <p:cNvSpPr/>
          <p:nvPr/>
        </p:nvSpPr>
        <p:spPr>
          <a:xfrm>
            <a:off x="914400" y="4343400"/>
            <a:ext cx="2971800" cy="411480"/>
          </a:xfrm>
          <a:prstGeom prst="rect">
            <a:avLst/>
          </a:prstGeom>
          <a:noFill/>
          <a:ln/>
        </p:spPr>
        <p:txBody>
          <a:bodyPr wrap="square" rtlCol="0" anchor="ctr"/>
          <a:lstStyle/>
          <a:p>
            <a:pPr algn="ctr" indent="0" marL="0">
              <a:buNone/>
            </a:pPr>
            <a:r>
              <a:rPr lang="en-US" sz="1050" b="1" dirty="0">
                <a:solidFill>
                  <a:srgbClr val="8A6D00"/>
                </a:solidFill>
                <a:latin typeface="Consolas" pitchFamily="34" charset="0"/>
                <a:ea typeface="Consolas" pitchFamily="34" charset="-122"/>
                <a:cs typeface="Consolas" pitchFamily="34" charset="-120"/>
              </a:rPr>
              <a:t>CustomerID in customers</a:t>
            </a:r>
            <a:endParaRPr lang="en-US" sz="1050" dirty="0"/>
          </a:p>
        </p:txBody>
      </p:sp>
      <p:sp>
        <p:nvSpPr>
          <p:cNvPr id="12" name="Shape 9"/>
          <p:cNvSpPr/>
          <p:nvPr/>
        </p:nvSpPr>
        <p:spPr>
          <a:xfrm>
            <a:off x="4334256" y="1691640"/>
            <a:ext cx="3520440" cy="3200400"/>
          </a:xfrm>
          <a:prstGeom prst="roundRect">
            <a:avLst>
              <a:gd name="adj" fmla="val 2857"/>
            </a:avLst>
          </a:prstGeom>
          <a:solidFill>
            <a:srgbClr val="FFFFFF"/>
          </a:solidFill>
          <a:ln w="12700">
            <a:solidFill>
              <a:srgbClr val="E4E6F0"/>
            </a:solidFill>
            <a:prstDash val="solid"/>
          </a:ln>
          <a:effectLst>
            <a:outerShdw sx="100000" sy="100000" kx="0" ky="0" algn="bl" rotWithShape="0" blurRad="76200" dist="25400" dir="5400000">
              <a:srgbClr val="1E2761">
                <a:alpha val="10000"/>
              </a:srgbClr>
            </a:outerShdw>
          </a:effectLst>
        </p:spPr>
      </p:sp>
      <p:sp>
        <p:nvSpPr>
          <p:cNvPr id="13" name="Shape 10"/>
          <p:cNvSpPr/>
          <p:nvPr/>
        </p:nvSpPr>
        <p:spPr>
          <a:xfrm>
            <a:off x="5774436" y="1965960"/>
            <a:ext cx="640080" cy="640080"/>
          </a:xfrm>
          <a:prstGeom prst="ellipse">
            <a:avLst/>
          </a:prstGeom>
          <a:solidFill>
            <a:srgbClr val="1E2761"/>
          </a:solidFill>
          <a:ln/>
        </p:spPr>
      </p:sp>
      <p:pic>
        <p:nvPicPr>
          <p:cNvPr id="14" name="Image 1" descr="icons/link_gold.png">    </p:cNvPr>
          <p:cNvPicPr>
            <a:picLocks noChangeAspect="1"/>
          </p:cNvPicPr>
          <p:nvPr/>
        </p:nvPicPr>
        <p:blipFill>
          <a:blip r:embed="rId2"/>
          <a:stretch>
            <a:fillRect/>
          </a:stretch>
        </p:blipFill>
        <p:spPr>
          <a:xfrm>
            <a:off x="5940857" y="2132381"/>
            <a:ext cx="307238" cy="307238"/>
          </a:xfrm>
          <a:prstGeom prst="rect">
            <a:avLst/>
          </a:prstGeom>
        </p:spPr>
      </p:pic>
      <p:sp>
        <p:nvSpPr>
          <p:cNvPr id="15" name="Text 11"/>
          <p:cNvSpPr/>
          <p:nvPr/>
        </p:nvSpPr>
        <p:spPr>
          <a:xfrm>
            <a:off x="4517136" y="2788920"/>
            <a:ext cx="3154680" cy="411480"/>
          </a:xfrm>
          <a:prstGeom prst="rect">
            <a:avLst/>
          </a:prstGeom>
          <a:noFill/>
          <a:ln/>
        </p:spPr>
        <p:txBody>
          <a:bodyPr wrap="square" rtlCol="0" anchor="ctr"/>
          <a:lstStyle/>
          <a:p>
            <a:pPr algn="ctr" indent="0" marL="0">
              <a:buNone/>
            </a:pPr>
            <a:r>
              <a:rPr lang="en-US" sz="1500" b="1" dirty="0">
                <a:solidFill>
                  <a:srgbClr val="1E2761"/>
                </a:solidFill>
                <a:latin typeface="Cambria" pitchFamily="34" charset="0"/>
                <a:ea typeface="Cambria" pitchFamily="34" charset="-122"/>
                <a:cs typeface="Cambria" pitchFamily="34" charset="-120"/>
              </a:rPr>
              <a:t>Foreign Key</a:t>
            </a:r>
            <a:endParaRPr lang="en-US" sz="1500" dirty="0"/>
          </a:p>
        </p:txBody>
      </p:sp>
      <p:sp>
        <p:nvSpPr>
          <p:cNvPr id="16" name="Text 12"/>
          <p:cNvSpPr/>
          <p:nvPr/>
        </p:nvSpPr>
        <p:spPr>
          <a:xfrm>
            <a:off x="4608576" y="3291840"/>
            <a:ext cx="2971800" cy="1097280"/>
          </a:xfrm>
          <a:prstGeom prst="rect">
            <a:avLst/>
          </a:prstGeom>
          <a:noFill/>
          <a:ln/>
        </p:spPr>
        <p:txBody>
          <a:bodyPr wrap="square" rtlCol="0" anchor="ctr"/>
          <a:lstStyle/>
          <a:p>
            <a:pPr algn="ctr" indent="0" marL="0">
              <a:lnSpc>
                <a:spcPts val="1400"/>
              </a:lnSpc>
              <a:buNone/>
            </a:pPr>
            <a:r>
              <a:rPr lang="en-US" sz="1100" dirty="0">
                <a:solidFill>
                  <a:srgbClr val="5B6178"/>
                </a:solidFill>
                <a:latin typeface="Calibri" pitchFamily="34" charset="0"/>
                <a:ea typeface="Calibri" pitchFamily="34" charset="-122"/>
                <a:cs typeface="Calibri" pitchFamily="34" charset="-120"/>
              </a:rPr>
              <a:t>A column that points to a Primary Key in another table — this is what creates the relationship.</a:t>
            </a:r>
            <a:endParaRPr lang="en-US" sz="1100" dirty="0"/>
          </a:p>
        </p:txBody>
      </p:sp>
      <p:sp>
        <p:nvSpPr>
          <p:cNvPr id="17" name="Shape 13"/>
          <p:cNvSpPr/>
          <p:nvPr/>
        </p:nvSpPr>
        <p:spPr>
          <a:xfrm>
            <a:off x="4608576" y="4343400"/>
            <a:ext cx="2971800" cy="411480"/>
          </a:xfrm>
          <a:prstGeom prst="roundRect">
            <a:avLst>
              <a:gd name="adj" fmla="val 13333"/>
            </a:avLst>
          </a:prstGeom>
          <a:solidFill>
            <a:srgbClr val="FBF3DA"/>
          </a:solidFill>
          <a:ln/>
        </p:spPr>
      </p:sp>
      <p:sp>
        <p:nvSpPr>
          <p:cNvPr id="18" name="Text 14"/>
          <p:cNvSpPr/>
          <p:nvPr/>
        </p:nvSpPr>
        <p:spPr>
          <a:xfrm>
            <a:off x="4608576" y="4343400"/>
            <a:ext cx="2971800" cy="411480"/>
          </a:xfrm>
          <a:prstGeom prst="rect">
            <a:avLst/>
          </a:prstGeom>
          <a:noFill/>
          <a:ln/>
        </p:spPr>
        <p:txBody>
          <a:bodyPr wrap="square" rtlCol="0" anchor="ctr"/>
          <a:lstStyle/>
          <a:p>
            <a:pPr algn="ctr" indent="0" marL="0">
              <a:buNone/>
            </a:pPr>
            <a:r>
              <a:rPr lang="en-US" sz="1050" b="1" dirty="0">
                <a:solidFill>
                  <a:srgbClr val="8A6D00"/>
                </a:solidFill>
                <a:latin typeface="Consolas" pitchFamily="34" charset="0"/>
                <a:ea typeface="Consolas" pitchFamily="34" charset="-122"/>
                <a:cs typeface="Consolas" pitchFamily="34" charset="-120"/>
              </a:rPr>
              <a:t>CustomerID in orders</a:t>
            </a:r>
            <a:endParaRPr lang="en-US" sz="1050" dirty="0"/>
          </a:p>
        </p:txBody>
      </p:sp>
      <p:sp>
        <p:nvSpPr>
          <p:cNvPr id="19" name="Shape 15"/>
          <p:cNvSpPr/>
          <p:nvPr/>
        </p:nvSpPr>
        <p:spPr>
          <a:xfrm>
            <a:off x="8028432" y="1691640"/>
            <a:ext cx="3520440" cy="3200400"/>
          </a:xfrm>
          <a:prstGeom prst="roundRect">
            <a:avLst>
              <a:gd name="adj" fmla="val 2857"/>
            </a:avLst>
          </a:prstGeom>
          <a:solidFill>
            <a:srgbClr val="FFFFFF"/>
          </a:solidFill>
          <a:ln w="12700">
            <a:solidFill>
              <a:srgbClr val="E4E6F0"/>
            </a:solidFill>
            <a:prstDash val="solid"/>
          </a:ln>
          <a:effectLst>
            <a:outerShdw sx="100000" sy="100000" kx="0" ky="0" algn="bl" rotWithShape="0" blurRad="76200" dist="25400" dir="5400000">
              <a:srgbClr val="1E2761">
                <a:alpha val="10000"/>
              </a:srgbClr>
            </a:outerShdw>
          </a:effectLst>
        </p:spPr>
      </p:sp>
      <p:sp>
        <p:nvSpPr>
          <p:cNvPr id="20" name="Shape 16"/>
          <p:cNvSpPr/>
          <p:nvPr/>
        </p:nvSpPr>
        <p:spPr>
          <a:xfrm>
            <a:off x="9468612" y="1965960"/>
            <a:ext cx="640080" cy="640080"/>
          </a:xfrm>
          <a:prstGeom prst="ellipse">
            <a:avLst/>
          </a:prstGeom>
          <a:solidFill>
            <a:srgbClr val="1E2761"/>
          </a:solidFill>
          <a:ln/>
        </p:spPr>
      </p:sp>
      <p:pic>
        <p:nvPicPr>
          <p:cNvPr id="21" name="Image 2" descr="icons/checksquare_gold.png">    </p:cNvPr>
          <p:cNvPicPr>
            <a:picLocks noChangeAspect="1"/>
          </p:cNvPicPr>
          <p:nvPr/>
        </p:nvPicPr>
        <p:blipFill>
          <a:blip r:embed="rId3"/>
          <a:stretch>
            <a:fillRect/>
          </a:stretch>
        </p:blipFill>
        <p:spPr>
          <a:xfrm>
            <a:off x="9635033" y="2132381"/>
            <a:ext cx="307238" cy="307238"/>
          </a:xfrm>
          <a:prstGeom prst="rect">
            <a:avLst/>
          </a:prstGeom>
        </p:spPr>
      </p:pic>
      <p:sp>
        <p:nvSpPr>
          <p:cNvPr id="22" name="Text 17"/>
          <p:cNvSpPr/>
          <p:nvPr/>
        </p:nvSpPr>
        <p:spPr>
          <a:xfrm>
            <a:off x="8211312" y="2788920"/>
            <a:ext cx="3154680" cy="411480"/>
          </a:xfrm>
          <a:prstGeom prst="rect">
            <a:avLst/>
          </a:prstGeom>
          <a:noFill/>
          <a:ln/>
        </p:spPr>
        <p:txBody>
          <a:bodyPr wrap="square" rtlCol="0" anchor="ctr"/>
          <a:lstStyle/>
          <a:p>
            <a:pPr algn="ctr" indent="0" marL="0">
              <a:buNone/>
            </a:pPr>
            <a:r>
              <a:rPr lang="en-US" sz="1500" b="1" dirty="0">
                <a:solidFill>
                  <a:srgbClr val="1E2761"/>
                </a:solidFill>
                <a:latin typeface="Cambria" pitchFamily="34" charset="0"/>
                <a:ea typeface="Cambria" pitchFamily="34" charset="-122"/>
                <a:cs typeface="Cambria" pitchFamily="34" charset="-120"/>
              </a:rPr>
              <a:t>Unique Key</a:t>
            </a:r>
            <a:endParaRPr lang="en-US" sz="1500" dirty="0"/>
          </a:p>
        </p:txBody>
      </p:sp>
      <p:sp>
        <p:nvSpPr>
          <p:cNvPr id="23" name="Text 18"/>
          <p:cNvSpPr/>
          <p:nvPr/>
        </p:nvSpPr>
        <p:spPr>
          <a:xfrm>
            <a:off x="8302752" y="3291840"/>
            <a:ext cx="2971800" cy="1097280"/>
          </a:xfrm>
          <a:prstGeom prst="rect">
            <a:avLst/>
          </a:prstGeom>
          <a:noFill/>
          <a:ln/>
        </p:spPr>
        <p:txBody>
          <a:bodyPr wrap="square" rtlCol="0" anchor="ctr"/>
          <a:lstStyle/>
          <a:p>
            <a:pPr algn="ctr" indent="0" marL="0">
              <a:lnSpc>
                <a:spcPts val="1400"/>
              </a:lnSpc>
              <a:buNone/>
            </a:pPr>
            <a:r>
              <a:rPr lang="en-US" sz="1100" dirty="0">
                <a:solidFill>
                  <a:srgbClr val="5B6178"/>
                </a:solidFill>
                <a:latin typeface="Calibri" pitchFamily="34" charset="0"/>
                <a:ea typeface="Calibri" pitchFamily="34" charset="-122"/>
                <a:cs typeface="Calibri" pitchFamily="34" charset="-120"/>
              </a:rPr>
              <a:t>Must be unique like a primary key, but doesn't identify the row — a table can have several.</a:t>
            </a:r>
            <a:endParaRPr lang="en-US" sz="1100" dirty="0"/>
          </a:p>
        </p:txBody>
      </p:sp>
      <p:sp>
        <p:nvSpPr>
          <p:cNvPr id="24" name="Shape 19"/>
          <p:cNvSpPr/>
          <p:nvPr/>
        </p:nvSpPr>
        <p:spPr>
          <a:xfrm>
            <a:off x="8302752" y="4343400"/>
            <a:ext cx="2971800" cy="411480"/>
          </a:xfrm>
          <a:prstGeom prst="roundRect">
            <a:avLst>
              <a:gd name="adj" fmla="val 13333"/>
            </a:avLst>
          </a:prstGeom>
          <a:solidFill>
            <a:srgbClr val="FBF3DA"/>
          </a:solidFill>
          <a:ln/>
        </p:spPr>
      </p:sp>
      <p:sp>
        <p:nvSpPr>
          <p:cNvPr id="25" name="Text 20"/>
          <p:cNvSpPr/>
          <p:nvPr/>
        </p:nvSpPr>
        <p:spPr>
          <a:xfrm>
            <a:off x="8302752" y="4343400"/>
            <a:ext cx="2971800" cy="411480"/>
          </a:xfrm>
          <a:prstGeom prst="rect">
            <a:avLst/>
          </a:prstGeom>
          <a:noFill/>
          <a:ln/>
        </p:spPr>
        <p:txBody>
          <a:bodyPr wrap="square" rtlCol="0" anchor="ctr"/>
          <a:lstStyle/>
          <a:p>
            <a:pPr algn="ctr" indent="0" marL="0">
              <a:buNone/>
            </a:pPr>
            <a:r>
              <a:rPr lang="en-US" sz="1050" b="1" dirty="0">
                <a:solidFill>
                  <a:srgbClr val="8A6D00"/>
                </a:solidFill>
                <a:latin typeface="Consolas" pitchFamily="34" charset="0"/>
                <a:ea typeface="Consolas" pitchFamily="34" charset="-122"/>
                <a:cs typeface="Consolas" pitchFamily="34" charset="-120"/>
              </a:rPr>
              <a:t>Email in customers</a:t>
            </a:r>
            <a:endParaRPr lang="en-US" sz="10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50</Slides>
  <Notes>50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50</vt:i4>
      </vt:variant>
    </vt:vector>
  </HeadingPairs>
  <TitlesOfParts>
    <vt:vector size="5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2026-08-16T17:24:45Z</dcterms:created>
  <dcterms:modified xsi:type="dcterms:W3CDTF">2026-08-16T17:24:45Z</dcterms:modified>
</cp:coreProperties>
</file>