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2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85800" y="685800"/>
            <a:ext cx="2423160" cy="50292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JENECONK ACADEMY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71600"/>
            <a:ext cx="6217920" cy="2240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Aptos"/>
              </a:defRPr>
            </a:pPr>
            <a:r>
              <a:t>Wireshark</a:t>
            </a:r>
            <a:br/>
            <a:r>
              <a:t>Beginner Manual</a:t>
            </a:r>
            <a:br/>
            <a:r>
              <a:t>and Packet Analysis Guide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3794760"/>
            <a:ext cx="58521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0">
                <a:solidFill>
                  <a:srgbClr val="D7E4EF"/>
                </a:solidFill>
                <a:latin typeface="Aptos"/>
              </a:defRPr>
            </a:pPr>
            <a:r>
              <a:t>From opening the software to explaining captured traffic with evidence.</a:t>
            </a:r>
          </a:p>
        </p:txBody>
      </p:sp>
      <p:pic>
        <p:nvPicPr>
          <p:cNvPr id="6" name="Picture 5" descr="v4_welcome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051560"/>
            <a:ext cx="4572000" cy="384048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040880" y="5074920"/>
            <a:ext cx="4572000" cy="594360"/>
          </a:xfrm>
          <a:prstGeom prst="roundRect">
            <a:avLst/>
          </a:prstGeom>
          <a:solidFill>
            <a:srgbClr val="123960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Student-facing resource for ethical hacking learners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D7E4EF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Display Filter Bar: The Box at the Top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welcome_display_fil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097280"/>
            <a:ext cx="10972800" cy="56692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280160" y="2057400"/>
            <a:ext cx="3657600" cy="594360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072344"/>
                </a:solidFill>
              </a:defRPr>
            </a:pPr>
            <a:r>
              <a:t>This box says: Apply a display filter 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971800"/>
            <a:ext cx="1042416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Use it after packets have been captured or a capture file has been opened.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It hides packets that do not match the filter; it does not delete them.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Examples: tcp, udp, dns, tls, ip.addr == 192.168.1.2.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The arrow at the right applies the filter; pressing Enter also applies it.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The plus button can help with filter buttons/shortcuts depending on configuration.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28800" y="5806440"/>
            <a:ext cx="8503920" cy="5029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If a student says, 'my packets disappeared,' first check whether a display filter is active.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Open Area: Reopen Saved Evidence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welcome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051560"/>
            <a:ext cx="6583680" cy="40690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452360" y="1234440"/>
            <a:ext cx="1280160" cy="45720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OPEN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915400" y="1188720"/>
            <a:ext cx="2560320" cy="566928"/>
          </a:xfrm>
          <a:prstGeom prst="roundRect">
            <a:avLst/>
          </a:prstGeom>
          <a:solidFill>
            <a:srgbClr val="F4F8FC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This is where recent capture files appear.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52360" y="2148840"/>
            <a:ext cx="4023360" cy="868680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Your screenshot shows:</a:t>
            </a:r>
            <a:br/>
            <a:r>
              <a:t>C:\Users\HP\Documents\first capture.pcapng (137 MB)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52360" y="3383280"/>
            <a:ext cx="3977639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>
                <a:solidFill>
                  <a:srgbClr val="1D232B"/>
                </a:solidFill>
              </a:defRPr>
            </a:pPr>
            <a:r>
              <a:t>• Click the recent file to load it.</a:t>
            </a:r>
          </a:p>
          <a:p>
            <a:pPr>
              <a:spcAft>
                <a:spcPts val="600"/>
              </a:spcAft>
              <a:defRPr sz="1400">
                <a:solidFill>
                  <a:srgbClr val="1D232B"/>
                </a:solidFill>
              </a:defRPr>
            </a:pPr>
            <a:r>
              <a:t>• Or use File → Open to browse for another capture.</a:t>
            </a:r>
          </a:p>
          <a:p>
            <a:pPr>
              <a:spcAft>
                <a:spcPts val="600"/>
              </a:spcAft>
              <a:defRPr sz="1400">
                <a:solidFill>
                  <a:srgbClr val="1D232B"/>
                </a:solidFill>
              </a:defRPr>
            </a:pPr>
            <a:r>
              <a:t>• Opening a saved capture does not start a new capture.</a:t>
            </a:r>
          </a:p>
          <a:p>
            <a:pPr>
              <a:spcAft>
                <a:spcPts val="600"/>
              </a:spcAft>
              <a:defRPr sz="1400">
                <a:solidFill>
                  <a:srgbClr val="1D232B"/>
                </a:solidFill>
              </a:defRPr>
            </a:pPr>
            <a:r>
              <a:t>• The file size tells you how large the saved evidence is—not how many packets it contains.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Capture Area: Start Live Packet Capture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welcome_capture_li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51560"/>
            <a:ext cx="7132320" cy="1965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3337560"/>
            <a:ext cx="566928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The list contains capture interfaces available on this computer.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Double-clicking an interface starts a live capture on that interface.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The small activity graph helps reveal which interface is currently seeing packets.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Do not choose an interface just because it is highlighted.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95160" y="3337560"/>
            <a:ext cx="4480560" cy="1325880"/>
          </a:xfrm>
          <a:prstGeom prst="roundRect">
            <a:avLst/>
          </a:prstGeom>
          <a:solidFill>
            <a:srgbClr val="FFF5E8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In your screenshot, Local Area Connection* 10 is highlighted, but Wi‑Fi 2 is the likely choice for ordinary browser traffic because the computer is using Wi‑Fi.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95160" y="4983480"/>
            <a:ext cx="4480560" cy="59436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Highlight ≠ correct interface. Activity + context = better decision.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What Is a Capture Interface?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A capture interface is the specific network doorway Wireshark listens 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Wi‑Fi interface: traffic entering/leaving through wireless network adapter.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Ethernet interface: traffic entering/leaving through the wired network adapter.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Loopback interface: traffic where the computer talks to itself, such as localhost or 127.0.0.1.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USBPcap interface: USB-level traffic capture, not ordinary Internet browsing.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Virtual Windows interfaces may appear as Local Area Connection* entries.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Before starting capture, say which interface matches the activity you want to observe and why.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Your Interface List Explained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143000"/>
            <a:ext cx="2926080" cy="45720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Wi‑Fi 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86200" y="1143000"/>
            <a:ext cx="740664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Use this for ordinary wireless Internet traffic.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856232"/>
            <a:ext cx="2926080" cy="45720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Adapter for loopback traffic capture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86200" y="1856232"/>
            <a:ext cx="740664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Use this for localhost/computer-to-itself traffic.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2569464"/>
            <a:ext cx="2926080" cy="45720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Local Area Connection* 10/9/8/2/1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86200" y="2569464"/>
            <a:ext cx="740664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Often Windows virtual or system-created interfaces. Confirm before use.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282696"/>
            <a:ext cx="2926080" cy="45720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Bluetooth Network Connection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886200" y="3282696"/>
            <a:ext cx="740664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Bluetooth networking, not normal Wi‑Fi browsing.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995928"/>
            <a:ext cx="2926080" cy="45720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Ethernet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886200" y="3995928"/>
            <a:ext cx="740664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Use if connected with LAN cable.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4709160"/>
            <a:ext cx="2926080" cy="45720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USBPcap1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886200" y="4709160"/>
            <a:ext cx="740664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USB traffic capture source, not web traffic.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874519" y="5577840"/>
            <a:ext cx="8412480" cy="530352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For the beginner browser lesson, Wi‑Fi 2 is the best starting choice in your screenshot.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Activity Graphs: The Small Moving Lines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welcome_capture_li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51560"/>
            <a:ext cx="7132320" cy="1965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3246120"/>
            <a:ext cx="1033272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The line beside an interface is a quick activity graph.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A flat or quiet graph can mean little or no visible traffic at that moment.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A busy graph means packets are currently being seen on that interface.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The loopback adapter may show heavy repeated activity if local applications are communicating internally.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Use activity graphs together with your real connection type: Wi‑Fi, Ethernet, loopback, USB, etc.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Capture Filter Box: Powerful but Risky for Beginners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welcome_capture_li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51560"/>
            <a:ext cx="7132320" cy="19659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046720" y="1234440"/>
            <a:ext cx="3200400" cy="566928"/>
          </a:xfrm>
          <a:prstGeom prst="roundRect">
            <a:avLst/>
          </a:prstGeom>
          <a:solidFill>
            <a:srgbClr val="F4F8FC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This box says: Enter a capture filter 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383280"/>
            <a:ext cx="103327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A capture filter acts before packets are saved.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If traffic does not match, it may never enter your capture file.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For beginner training, leave this empty unless the instructor gives a specific filter.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Use display filters later for learning because they are safer and reversible.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17520" y="5577840"/>
            <a:ext cx="6126480" cy="530352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072344"/>
                </a:solidFill>
              </a:defRPr>
            </a:pPr>
            <a:r>
              <a:t>Capture first. Display-filter afterward.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Open a File or Start a New Capture?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143000"/>
            <a:ext cx="2926080" cy="530352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OPEN SAVED CAPTURE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874519"/>
            <a:ext cx="4846320" cy="960120"/>
          </a:xfrm>
          <a:prstGeom prst="roundRect">
            <a:avLst/>
          </a:prstGeom>
          <a:solidFill>
            <a:srgbClr val="F4F8FC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Use this when you want to analyse packets that were already recorded, such as first capture.pcapng.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55080" y="1143000"/>
            <a:ext cx="2926080" cy="530352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START LIVE CAPTURE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55080" y="1874519"/>
            <a:ext cx="4846320" cy="960120"/>
          </a:xfrm>
          <a:prstGeom prst="roundRect">
            <a:avLst/>
          </a:prstGeom>
          <a:solidFill>
            <a:srgbClr val="F4F8FC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Use this when you want Wireshark to begin recording packets from a selected interface now.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828800" y="3749039"/>
            <a:ext cx="8503920" cy="777240"/>
          </a:xfrm>
          <a:prstGeom prst="roundRect">
            <a:avLst/>
          </a:prstGeom>
          <a:solidFill>
            <a:srgbClr val="FFF5E8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072344"/>
                </a:solidFill>
              </a:defRPr>
            </a:pPr>
            <a:r>
              <a:t>Opening a file is analysis of existing evidence. Starting capture creates new evidence.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71800" y="4983480"/>
            <a:ext cx="6217920" cy="822960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700">
                <a:solidFill>
                  <a:srgbClr val="E1EEE5"/>
                </a:solidFill>
                <a:latin typeface="Consolas"/>
              </a:defRPr>
            </a:pPr>
            <a:r>
              <a:t>Saved evidence: File → Open</a:t>
            </a:r>
            <a:br/>
            <a:r>
              <a:t>New evidence: double-click interface or Capture → Start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Status Bar: The Bottom Line of the Window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welcome_statu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143000"/>
            <a:ext cx="10972800" cy="384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057400"/>
            <a:ext cx="1033272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Left side: general status messages. In the screenshot it says 'Ready to load or capture'.</a:t>
            </a:r>
          </a:p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Middle area: packet counters. On the welcome screen it says 'No Packets'.</a:t>
            </a:r>
          </a:p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Right side: active profile. In the screenshot it says 'Profile: Default'.</a:t>
            </a:r>
          </a:p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During or after capture, this area can show packet totals, displayed packets, dropped packets and related counters.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0" y="5212080"/>
            <a:ext cx="8503920" cy="59436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072344"/>
                </a:solidFill>
              </a:defRPr>
            </a:pPr>
            <a:r>
              <a:t>The status bar is the fastest place to check whether Wireshark has packets loaded.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2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868680"/>
            <a:ext cx="1554480" cy="50292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PART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691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Main Menu Tabs and What They Are For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2834640"/>
            <a:ext cx="99669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D7E4EF"/>
                </a:solidFill>
                <a:latin typeface="Aptos"/>
              </a:defRPr>
            </a:pPr>
            <a:r>
              <a:t>This section answers: when would a student actually click each tab?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D7E4EF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Why This Manual Starts Before Packet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Before learning TCP, DNS or TLS, a beginner must know where everything is inside Wireshark.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Wireshark is a full analysis workspace, not just a capture button.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Students must know the menus, toolbars, filter boxes, panes, status bar and statistics windows.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The first skill is answering simple questions: What file is open? Is capture running? How many packets exist? How long did capture last?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Only after that should packet rows and protocol jargon be explained.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After this section, you should be able to guide yourself around the Wireshark screen without guessing.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File Menu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File when the question is about capture files: open, save, export, print or file details.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Open: load a saved .pcapng/.pcap capture file.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Save / Save As: preserve the capture for later analysis.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Export Specified Packets: save selected or filtered packets into a new file.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Export Objects: extract supported captured objects, where available.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Print: print packet information.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File Properties or Capture File Properties access may be available depending on version/menu context.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Use File when you need to keep or reopen evidence.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Edit Menu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Edit when the question is about finding, marking, copying or changing settings.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Find Packet: search within packets.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Mark/Unmark Packet: identify packets you want to return to later.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Ignore/Unignore Packet: exclude packets from some analyses without deleting them.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Copy: copy packet fields or values.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Preferences: configure Wireshark behaviour, appearance, name resolution and protocol settings.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Use Edit → Find Packet to search for a packet containing a known IP, protocol field or value.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View Menu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View when the question is about how Wireshark looks or displays packet information.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Show or hide Packet List, Packet Details and Packet Bytes panes.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Control layout and column display.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Adjust time display format.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Control name resolution display.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Manage colouring rules and packet colourisation.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Zoom in/out for teaching on a projector.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If students cannot see Packet Details or Packet Bytes, check View first.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Go Menu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Go when the question is about moving through packets.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Go to a specific packet number.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Move to first or last packet.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Move to previous or next packet.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Jump between marked packets.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Navigate in packet history after selecting different packets.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If your teacher says 'go to packet 20,' use Go → Go To Packet or click the packet number directly.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Capture Menu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Capture when the question is about starting, stopping or configuring live capture.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Options: choose interfaces and configure capture settings.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Start: begin capture.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Stop: stop an active capture.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Restart: stop and immediately start again.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Capture Filters: manage filters that decide what gets recorded.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Use Capture → Options when you want more control than double-clicking an interface.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Analyze Menu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Analyze when the question is about interpreting or controlling packet analysis.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Display Filters: work with saved or recent display filters.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Enabled Protocols: choose which protocol dissectors are enabled.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Decode As: tell Wireshark to interpret traffic as a different protocol where appropriate.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Follow Stream: reconstruct supported conversations.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Expert Information: view analysis warnings, notes and errors.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Conversation Filter: quickly filter around a selected conversation.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Use Analyze when you are no longer just collecting packets—you are investigating them.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Statistics Menu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Statistics when the question is about totals, summaries, conversations and graphs.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Capture File Properties: file path, size, first/last packet time, duration and packet statistics.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Protocol Hierarchy: which protocols appear and how much traffic each accounts for.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Conversations: pairs of communicating endpoints.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Endpoints: individual addresses/devices seen in the capture.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I/O Graphs: packet/byte activity over time.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TCP Stream Graphs: visual TCP behaviour for selected streams.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This is where you answer: How many packets? How long did capture last? Who talked to whom?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Telephony, Wireless, Tools and Help Menus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These menus support specialised analysis and learning.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Telephony: VoIP, SIP, RTP and related telecom analysis tools.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Wireless: wireless-specific analysis features where supported by capture hardware and drivers.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Tools: extra utilities, firewall ACL tools and other supporting functions depending on installation.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Help: documentation, manual pages, website links and About Wireshark/version information.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Beginners should not worry if Telephony and Wireless are not used in the first class.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Click Help when you need official explanation instead of guessing from random online tutorials.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2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868680"/>
            <a:ext cx="1554480" cy="50292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PART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691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Where to Find Packet Count and Capture Duration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2834640"/>
            <a:ext cx="99669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D7E4EF"/>
                </a:solidFill>
                <a:latin typeface="Aptos"/>
              </a:defRPr>
            </a:pPr>
            <a:r>
              <a:t>A beginner must know how to answer basic evidence questions before interpreting traffic.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D7E4EF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Where Do I See the Total Number of Packets?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welcome_statu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097280"/>
            <a:ext cx="10972800" cy="384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011680"/>
            <a:ext cx="1033272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On the welcome screen, the status bar says No Packets because no capture file is loaded.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After capture starts or a saved file is opened, the bottom status area shows packet counters.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Packets = total captured packets in the file/capture.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Displayed = packets currently visible after a display filter is applied.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Dropped appears when Wireshark reports packets it could not capture.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Ignored/Marked can appear if you ignore or mark packets.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463040" y="5577840"/>
            <a:ext cx="9235440" cy="594360"/>
          </a:xfrm>
          <a:prstGeom prst="roundRect">
            <a:avLst/>
          </a:prstGeom>
          <a:solidFill>
            <a:srgbClr val="FFF5E8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Visible rows are not the total. Scrolling shows more rows, but the status bar and Statistics windows give the count.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Learning Path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143000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34440" y="1143000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Launch Screen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20439" y="1143000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023359" y="1143000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Menus &amp; Toolbars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59" y="1143000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12279" y="1143000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Open vs Capture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098280" y="1143000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601200" y="1143000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Interface Selection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2560320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234440" y="2560320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Status Bar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520439" y="2560320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6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023359" y="2560320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Capture File Properties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09359" y="2560320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7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12279" y="2560320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Packet List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098280" y="2560320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8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601200" y="2560320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Details &amp; Bytes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3977639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9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234440" y="3977639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Filters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520439" y="3977639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10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023359" y="3977639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Protocols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309359" y="3977639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11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12279" y="3977639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Statistics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098280" y="3977639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12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601200" y="3977639"/>
            <a:ext cx="196596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Report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28800" y="5623560"/>
            <a:ext cx="8503920" cy="594360"/>
          </a:xfrm>
          <a:prstGeom prst="roundRect">
            <a:avLst/>
          </a:prstGeom>
          <a:solidFill>
            <a:srgbClr val="FFF5E8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700" b="1">
                <a:solidFill>
                  <a:srgbClr val="072344"/>
                </a:solidFill>
              </a:defRPr>
            </a:pPr>
            <a:r>
              <a:t>Do not rush. The software tour is part of the cybersecurity skill.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Where Do I See How Long the Capture Took?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143000"/>
            <a:ext cx="1920240" cy="50292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BEST PLACE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34640" y="1097280"/>
            <a:ext cx="4572000" cy="594360"/>
          </a:xfrm>
          <a:prstGeom prst="roundRect">
            <a:avLst/>
          </a:prstGeom>
          <a:solidFill>
            <a:srgbClr val="F4F8FC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000" b="1">
                <a:solidFill>
                  <a:srgbClr val="072344"/>
                </a:solidFill>
              </a:defRPr>
            </a:pPr>
            <a:r>
              <a:t>Statistics → Capture File Properties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148840"/>
            <a:ext cx="1033272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The Time section shows the first packet time, last packet time and the difference between them.</a:t>
            </a:r>
          </a:p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That difference is the capture duration.</a:t>
            </a:r>
          </a:p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The Statistics section gives packet counts, bytes, average rates and displayed/marked values.</a:t>
            </a:r>
          </a:p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The packet-list Time column is useful, but it is not the complete capture summary.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017520" y="5074920"/>
            <a:ext cx="6126480" cy="777240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>
                <a:solidFill>
                  <a:srgbClr val="E1EEE5"/>
                </a:solidFill>
                <a:latin typeface="Consolas"/>
              </a:defRPr>
            </a:pPr>
            <a:r>
              <a:t>Menu path:</a:t>
            </a:r>
            <a:br/>
            <a:r>
              <a:t>Statistics → Capture File Properties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Capture File Properties: What to Look For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143000"/>
            <a:ext cx="1828800" cy="45720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File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34640" y="1143000"/>
            <a:ext cx="836676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Full path, size, format and related file details.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7240" y="1856232"/>
            <a:ext cx="1828800" cy="45720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Time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34640" y="1856232"/>
            <a:ext cx="836676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First packet, last packet and elapsed time between them.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2569464"/>
            <a:ext cx="1828800" cy="45720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Capture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34640" y="2569464"/>
            <a:ext cx="836676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Information about how the capture was made, if stored in the file.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3282696"/>
            <a:ext cx="1828800" cy="45720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Interfaces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34640" y="3282696"/>
            <a:ext cx="836676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Interfaces involved in the capture.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3995928"/>
            <a:ext cx="1828800" cy="45720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Statistics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834640" y="3995928"/>
            <a:ext cx="836676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Packet counts, bytes, packet rates and displayed/marked summaries.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7240" y="4709160"/>
            <a:ext cx="1828800" cy="45720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Comments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34640" y="4709160"/>
            <a:ext cx="8366760" cy="45720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0">
                <a:solidFill>
                  <a:srgbClr val="072344"/>
                </a:solidFill>
              </a:defRPr>
            </a:pPr>
            <a:r>
              <a:t>Notes saved with the capture file where supported.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828800" y="5577840"/>
            <a:ext cx="8503920" cy="530352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Use this dialog whenever a report needs accurate capture totals or time range.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Practice: Answer the Evidence 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When a teacher or client asks basic capture questions, answer from Wireshark—not from guessing.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Question 1: What is the name of the open capture file?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Question 2: How many packets are in the capture?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Question 3: How long did the capture last?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Question 4: How many packets are currently displayed after any filter?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Question 5: Were any packets dropped during capture?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Question 6: What interface or interfaces were used?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Open Statistics → Capture File Properties and fill these six answers into your notebook.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Visible Rows Are Not the Same as Total Packets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capture2_row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051560"/>
            <a:ext cx="10972800" cy="1920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3337560"/>
            <a:ext cx="103327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In this screenshot, we can see packet rows 1 to 27 on screen.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That does not mean the capture contains only 27 packets.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The packet list is a window into the file, not the whole file at once.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The scrollbar on the right indicates there are more packets above/below depending on the file and scroll position.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For the real total, use the bottom status bar or Statistics → Capture File Properties.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2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868680"/>
            <a:ext cx="1554480" cy="50292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PART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691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Opening a Capture and Reading the Workspace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2834640"/>
            <a:ext cx="99669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D7E4EF"/>
                </a:solidFill>
                <a:latin typeface="Aptos"/>
              </a:defRPr>
            </a:pPr>
            <a:r>
              <a:t>Now that you know the software, we can open the sample captures and understand the packet screen.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D7E4EF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Opening first capture.pcapng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capture1_t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05840"/>
            <a:ext cx="11064240" cy="47548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188720" y="5806440"/>
            <a:ext cx="9784080" cy="45720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Now the Packet List is populated. Wireshark is no longer on the welcome screen.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Opening capture2.pcap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capture2_t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05840"/>
            <a:ext cx="11064240" cy="475488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188720" y="5806440"/>
            <a:ext cx="9784080" cy="45720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The title bar shows capture2.pcap. The packet list begins at packet No. 1 and the Time column starts from 0.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The Packet Screen Has Three Main Panes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capture2_t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05840"/>
            <a:ext cx="7818120" cy="46634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595360" y="1234440"/>
            <a:ext cx="2743200" cy="50292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  Packet List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595360" y="1828800"/>
            <a:ext cx="2743200" cy="868680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Rows of captured packets: No., Time, Source, Destination, Protocol, Length and Info.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595360" y="2971800"/>
            <a:ext cx="2743200" cy="50292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2  Packet Details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595360" y="3566160"/>
            <a:ext cx="274320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Decoded layers of the selected packet.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595360" y="4617720"/>
            <a:ext cx="2743200" cy="502920"/>
          </a:xfrm>
          <a:prstGeom prst="roundRect">
            <a:avLst/>
          </a:prstGeom>
          <a:solidFill>
            <a:srgbClr val="DD822B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3  Packet Bytes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595360" y="5212080"/>
            <a:ext cx="2743200" cy="685800"/>
          </a:xfrm>
          <a:prstGeom prst="roundRect">
            <a:avLst/>
          </a:prstGeom>
          <a:solidFill>
            <a:srgbClr val="F4F8FC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 b="1">
                <a:solidFill>
                  <a:srgbClr val="072344"/>
                </a:solidFill>
              </a:defRPr>
            </a:pPr>
            <a:r>
              <a:t>Raw hexadecimal and ASCII representation.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Packet List Columns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capture2_col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143000"/>
            <a:ext cx="7315200" cy="3200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31520" y="1828800"/>
            <a:ext cx="1417320" cy="384048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No.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331720" y="1828800"/>
            <a:ext cx="8915400" cy="38404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Packet number inside this file.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395728"/>
            <a:ext cx="1417320" cy="384048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Time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31720" y="2395728"/>
            <a:ext cx="8915400" cy="38404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Seconds/time relative to the chosen display format.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962656"/>
            <a:ext cx="1417320" cy="384048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Source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31720" y="2962656"/>
            <a:ext cx="8915400" cy="38404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Sender address.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3529584"/>
            <a:ext cx="1417320" cy="384048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Destination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331720" y="3529584"/>
            <a:ext cx="8915400" cy="38404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Receiver address.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4096512"/>
            <a:ext cx="1417320" cy="384048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Protocol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331720" y="4096512"/>
            <a:ext cx="8915400" cy="38404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Protocol Wireshark decoded.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4663440"/>
            <a:ext cx="1417320" cy="384048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Length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31720" y="4663440"/>
            <a:ext cx="8915400" cy="38404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Packet/frame size in bytes.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5230368"/>
            <a:ext cx="1417320" cy="384048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Info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331720" y="5230368"/>
            <a:ext cx="8915400" cy="38404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Short summary of the packet.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828800" y="5989320"/>
            <a:ext cx="8503920" cy="438912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Read every row as a sentence before expanding technical details.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No. and Time Columns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The first two columns help you locate packets and understand the sequence.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No. is the packet number inside the current capture file.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Time usually starts at 0.000000 for the first packet in the capture file.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In capture2.pcap, packet 1 shows 0.000000 and packet 27 shows about 1.416264 in the visible area.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That visible time range is not automatically the full capture duration unless packet 27 is the last packet in the file.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Use Capture File Properties for the authoritative first/last packet time and duration.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Explain why packet No. 27 on screen does not necessarily mean the file has only 27 packets.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Ethics and Safe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Packet capture can expose private information, so permission and scope must come first.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Capture only your own device, your own lab, or a network you are explicitly authorised to inspect.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Protect .pcapng files because they can contain addresses, hostnames, tokens, cookies and unencrypted content.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Do not teach students that Wireshark is a hacking shortcut; teach it as an evidence and understanding tool.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Security conclusions require context. A warning, colour or unfamiliar address is not proof of compromise.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Write the authorised scope of today's capture in one sentence before starting.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Source and Destination Columns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These columns answer who sent the packet and who received 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In capture2.pcap, 192.168.1.15 appears repeatedly. That is likely the local device in that capture.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External-looking addresses such as 57.144.39.32, 142.250.178.10 and 208.103.161.1 are remote endpoints.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Direction matters: 192.168.1.15 → remote means local outgoing traffic; remote → 192.168.1.15 means incoming traffic.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Do not call an external IP malicious only because you do not recognise it.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Pick packet 5 in capture2 and say who is sending to whom.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Protocol, Length and Info Columns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These columns summarise what kind of communication is happening.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Protocol shows Wireshark's decoded protocol label, such as TCP, UDP or TLSv1.2.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Length shows packet size in bytes.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Info gives a human-readable summary: Application Data, ACK, port numbers, sequence/ack information and analysis notes.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The Info column is useful, but it is still a summary. Expand Packet Details for evidence.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Read packet 12 in capture2 aloud using Source, Destination, Protocol, Length and Info.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Packet Details Pane: Expand the Selected Packet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capture2_detail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097280"/>
            <a:ext cx="5577840" cy="640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7240" y="2148840"/>
            <a:ext cx="103327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Click one packet row in the Packet List.</a:t>
            </a:r>
          </a:p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The Packet Details pane shows decoded layers for that selected packet.</a:t>
            </a:r>
          </a:p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Common layers include Frame, Ethernet II, IPv4, TCP/UDP and application protocols.</a:t>
            </a:r>
          </a:p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Use the small arrow/triangle beside a layer to expand it.</a:t>
            </a:r>
          </a:p>
          <a:p>
            <a:pPr>
              <a:spcAft>
                <a:spcPts val="600"/>
              </a:spcAft>
              <a:defRPr sz="1800">
                <a:solidFill>
                  <a:srgbClr val="1D232B"/>
                </a:solidFill>
              </a:defRPr>
            </a:pPr>
            <a:r>
              <a:t>• Packet Details is where you confirm what the Info column only summarised.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0" y="5486400"/>
            <a:ext cx="8503920" cy="594360"/>
          </a:xfrm>
          <a:prstGeom prst="roundRect">
            <a:avLst/>
          </a:prstGeom>
          <a:solidFill>
            <a:srgbClr val="FFF5E8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A professional answer points to a field in Packet Details, not only to the coloured row.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Packet Bytes Pane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The Packet Bytes pane shows the underlying bytes of the selected packet.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The left side shows byte offsets.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The middle shows hexadecimal bytes.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The right side shows printable ASCII characters where possible.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Beginners do not need to memorise hexadecimal immediately.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Use Packet Bytes to understand that Wireshark is decoding real binary data, not inventing the fields.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Click any field in Packet Details and notice how the related bytes are highlighted below.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2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868680"/>
            <a:ext cx="1554480" cy="50292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PART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691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Reading Real Packet Rows as Network Stories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2834640"/>
            <a:ext cx="99669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D7E4EF"/>
                </a:solidFill>
                <a:latin typeface="Aptos"/>
              </a:defRPr>
            </a:pPr>
            <a:r>
              <a:t>Now we can begin interpreting protocols using the actual sample captures.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D7E4EF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Case Row: capture2 Packet 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234440"/>
            <a:ext cx="10607040" cy="713232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700">
                <a:solidFill>
                  <a:srgbClr val="E1EEE5"/>
                </a:solidFill>
                <a:latin typeface="Consolas"/>
              </a:defRPr>
            </a:pPr>
            <a:r>
              <a:t>208.103.161.1  →  192.168.1.15   TCP   443 → 53943   [ACK]   Len=0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2514600"/>
            <a:ext cx="2011680" cy="475488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SOURCE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3063240"/>
            <a:ext cx="2011680" cy="566928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208.103.161.1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74720" y="2514600"/>
            <a:ext cx="2011680" cy="475488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DESTINATION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74720" y="3063240"/>
            <a:ext cx="2011680" cy="566928"/>
          </a:xfrm>
          <a:prstGeom prst="roundRect">
            <a:avLst/>
          </a:prstGeom>
          <a:solidFill>
            <a:srgbClr val="F4F8FC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192.168.1.15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2514600"/>
            <a:ext cx="2011680" cy="475488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PROTOCOL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3063240"/>
            <a:ext cx="2011680" cy="566928"/>
          </a:xfrm>
          <a:prstGeom prst="roundRect">
            <a:avLst/>
          </a:prstGeom>
          <a:solidFill>
            <a:srgbClr val="F4F8FC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TCP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412480" y="2514600"/>
            <a:ext cx="2011680" cy="475488"/>
          </a:xfrm>
          <a:prstGeom prst="roundRect">
            <a:avLst/>
          </a:prstGeom>
          <a:solidFill>
            <a:srgbClr val="DD822B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PORTS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412480" y="3063240"/>
            <a:ext cx="2011680" cy="566928"/>
          </a:xfrm>
          <a:prstGeom prst="roundRect">
            <a:avLst/>
          </a:prstGeom>
          <a:solidFill>
            <a:srgbClr val="F4F8FC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443 → 53943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97280" y="4160520"/>
            <a:ext cx="9966960" cy="822960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072344"/>
                </a:solidFill>
              </a:defRPr>
            </a:pPr>
            <a:r>
              <a:t>Plain English: a remote endpoint sent a TCP acknowledgement from port 443 to local temporary port 53943.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97280" y="5257800"/>
            <a:ext cx="9966960" cy="68580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Len=0 means this TCP segment carries no application payload; it can still carry acknowledgement/control information.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Case Row: first capture Packet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188720"/>
            <a:ext cx="10972800" cy="822960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>
                <a:solidFill>
                  <a:srgbClr val="E1EEE5"/>
                </a:solidFill>
                <a:latin typeface="Consolas"/>
              </a:defRPr>
            </a:pPr>
            <a:r>
              <a:t>185.199.108.133  →  192.168.1.2   TCP   [TCP Retransmission] 443 → 50255 [ACK] Len=1388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331720"/>
            <a:ext cx="10241280" cy="2606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Source: 185.199.108.133 — remote endpoint.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Destination: 192.168.1.2 — local device in that earlier capture.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Protocol: TCP.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Ports: remote port 443 to local temporary port 50255.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Info: Wireshark believes this segment is a retransmission.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Len=1388 means it carries TCP payload bytes.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0" y="5440680"/>
            <a:ext cx="8503920" cy="594360"/>
          </a:xfrm>
          <a:prstGeom prst="roundRect">
            <a:avLst/>
          </a:prstGeom>
          <a:solidFill>
            <a:srgbClr val="FFF5E8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700" b="1">
                <a:solidFill>
                  <a:srgbClr val="072344"/>
                </a:solidFill>
              </a:defRPr>
            </a:pPr>
            <a:r>
              <a:t>Retransmission is a technical observation to investigate. It is not automatic proof of hacking.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Encapsulation: Why Packet Details Has Layers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Each layer performs a different job, and Wireshark shows them stacked.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Frame: what Wireshark captured and metadata about the capture.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Ethernet II: local link delivery using MAC addresses.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802.1Q VLAN: VLAN tagging, where present.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IPv4/IPv6: logical network addressing.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TCP/UDP: transport ports and delivery behaviour.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TLS/HTTP/DNS/QUIC: application or security-related protocols above transport.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Open a packet and name each layer shown from top to bottom.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MAC Address vs IP Address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Do not confuse local link addresses with routed network addresses.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MAC addresses operate at the local network/link layer.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IP addresses operate at the network layer and can represent remote endpoints.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Your Packet Details may show a local router/ZTE MAC and your Intel adapter MAC while the IP layer shows remote Internet addresses.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This is normal because frames are rewritten across network hops.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Explain why the remote website's MAC address is not normally visible on your laptop's Ethernet/Wi‑Fi frame.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Private IPv4 Addresses in the Samples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The captures show local private addresses such as 192.168.1.2 and 192.168.1.15.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192.168.x.x addresses are commonly used inside home, school and office networks.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Private addresses identify devices inside the local network.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Remote endpoints usually appear as non-private public IP addresses.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Filtering by the local private IP is a quick way to isolate traffic involving your machine.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Apply ip.addr == 192.168.1.15 on capture2.pcap and observe the result.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2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868680"/>
            <a:ext cx="1554480" cy="50292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PART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691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Launch Screen and Workspace Tour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2834640"/>
            <a:ext cx="99669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D7E4EF"/>
                </a:solidFill>
                <a:latin typeface="Aptos"/>
              </a:defRPr>
            </a:pPr>
            <a:r>
              <a:t>This section explains the exact opening screen shown in your screenshot before any packet jargon appears.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D7E4EF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Ports: The Service Clue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Ports help identify which transport endpoint is involved in a communication.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443 is commonly HTTPS/TLS traffic.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80 is commonly HTTP traffic.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53 is commonly DNS traffic.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High temporary ports such as 53943, 50255 or 58511 are often client-side ephemeral ports.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 port number is a clue, not final proof; confirm with protocol decoding and context.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Find one row with 443 → local temporary port and explain the direction.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TCP Basics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TCP is a connection-oriented transport protocol designed for reliable ordered byte streams.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TCP uses ports to connect application endpoints.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TCP uses sequence numbers to order bytes.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TCP uses acknowledgements to confirm received data.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TCP uses window information for flow control.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Wireshark adds analysis labels when it detects notable TCP behaviour.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When you see [ACK], say what is being acknowledged in plain language.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Common TCP Flags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Flags tell the role of a TCP segment.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SYN: start/synchronise a connection.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ACK: acknowledgement information is valid.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PSH: push data to the application promptly.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FIN: orderly close.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RST: reset/abort.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URG: urgent pointer mechanism; uncommon in everyday traffic.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Find a packet with [PSH, ACK]. What two roles are present?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Seq, Ack, Win and Len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These fields explain how TCP tracks delivery and flow.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Seq: sequence position in the byte stream.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Ack: next sequence position expected from the other side.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Win: receive-window value for flow control.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Len: TCP payload length.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Len=0 can still be useful because the segment can acknowledge traffic even without application data.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Write one plain-English sentence explaining packet 12 from capture2.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TLSv1.2 and Application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Modern web and app traffic is commonly encrypted, so you may not see readable website content.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TLS protects application-layer data.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Application Data means protected application traffic is flowing.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Seeing TLSv1.2 or Application Data is normal.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Do not try to bypass encryption in a class exercise.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Record endpoints, ports, timing and protocol behaviour instead.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Filter tls and identify one encrypted flow without attempting to read the protected content.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UDP and QUIC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Not all web-related traffic is TCP.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UDP does not use the TCP three-way handshake or TCP sequence/ack reliability.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QUIC is a modern encrypted transport commonly associated with HTTP/3-style traffic over UDP.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In capture2, a UDP row shows traffic involving port 443.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Do not assume UDP 443 is wrong simply because older HTTPS examples used TCP 443.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Apply udp and record one UDP conversation.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DNS, ARP and ICMP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These protocols explain name lookup, local address resolution and basic diagnostics.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DNS translates names into address-related answers.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ARP maps local IPv4 addresses to MAC addresses on the local link.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ICMP is used for network control and diagnostics; ping commonly uses Echo Request and Echo Reply.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These protocols help you understand the environment before analysing encrypted traffic.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Capture a ping to your authorised gateway and filter icmp.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2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868680"/>
            <a:ext cx="1554480" cy="50292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PART 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691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Filters, Statistics and Investigation Workflow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2834640"/>
            <a:ext cx="99669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D7E4EF"/>
                </a:solidFill>
                <a:latin typeface="Aptos"/>
              </a:defRPr>
            </a:pPr>
            <a:r>
              <a:t>These tools turn a busy capture into understandable evidence.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D7E4EF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Starter Display Filters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051560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tcp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86200" y="1051560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Show TCP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856231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udp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86200" y="1856231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Show UDP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60904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dns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86200" y="2660904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Show DNS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465576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arp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886200" y="3465576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Show ARP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4270248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icmp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886200" y="4270248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Show ICMP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74920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tls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886200" y="5074920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Show TLS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3640" y="1051560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quic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509760" y="1051560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Show QUIC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1856231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ip.addr == 192.168.1.15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509760" y="1856231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To/from local device in capture2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63640" y="2660904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ip.src == 192.168.1.15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509760" y="2660904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Outgoing from local device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3640" y="3465576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ip.dst == 192.168.1.15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509760" y="3465576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Incoming to local device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63640" y="4270248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tcp.port == 443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509760" y="4270248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TCP port 443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63640" y="5074920"/>
            <a:ext cx="3063240" cy="47548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>
                <a:solidFill>
                  <a:srgbClr val="E1EEE5"/>
                </a:solidFill>
                <a:latin typeface="Consolas"/>
              </a:defRPr>
            </a:pPr>
            <a:r>
              <a:t>udp.port == 443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509760" y="5074920"/>
            <a:ext cx="2057400" cy="475488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0">
                <a:solidFill>
                  <a:srgbClr val="072344"/>
                </a:solidFill>
              </a:defRPr>
            </a:pPr>
            <a:r>
              <a:t>UDP port 443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Combine Filters with Logic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and, or, not and parentheses to focus on exactly what you want.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`and` means both conditions must be true.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`or` means either condition can be true.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`not` excludes matching packets.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Parentheses make the logic clear.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Always read your filter aloud before applying it.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Build a filter for traffic involving 192.168.1.15 and TCP port 443.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80360" y="4663440"/>
            <a:ext cx="6400800" cy="566928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>
                <a:solidFill>
                  <a:srgbClr val="E1EEE5"/>
                </a:solidFill>
                <a:latin typeface="Consolas"/>
              </a:defRPr>
            </a:pPr>
            <a:r>
              <a:t>ip.addr == 192.168.1.15 and tcp.port == 443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The Opening Screen When Wireshark Launches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welcome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05840"/>
            <a:ext cx="7909560" cy="48920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641080" y="1143000"/>
            <a:ext cx="4114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89720" y="1078992"/>
            <a:ext cx="2423160" cy="749808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1">
                <a:solidFill>
                  <a:srgbClr val="072344"/>
                </a:solidFill>
              </a:defRPr>
            </a:pPr>
            <a:r>
              <a:t>Menu Bar: File, Edit, View, Go, Capture, Analyze, Statistics, Telephony, Wireless, Tools, Help.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41080" y="2057400"/>
            <a:ext cx="411480" cy="41148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B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89720" y="1993392"/>
            <a:ext cx="2423160" cy="749808"/>
          </a:xfrm>
          <a:prstGeom prst="roundRect">
            <a:avLst/>
          </a:prstGeom>
          <a:solidFill>
            <a:srgbClr val="F4F8FC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1">
                <a:solidFill>
                  <a:srgbClr val="072344"/>
                </a:solidFill>
              </a:defRPr>
            </a:pPr>
            <a:r>
              <a:t>Toolbar: quick buttons for common actions like start/stop capture, open, save, navigation and zoom.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641080" y="2971800"/>
            <a:ext cx="41148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C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89720" y="2907792"/>
            <a:ext cx="2423160" cy="749808"/>
          </a:xfrm>
          <a:prstGeom prst="roundRect">
            <a:avLst/>
          </a:prstGeom>
          <a:solidFill>
            <a:srgbClr val="F4F8FC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1">
                <a:solidFill>
                  <a:srgbClr val="072344"/>
                </a:solidFill>
              </a:defRPr>
            </a:pPr>
            <a:r>
              <a:t>Display Filter Bar: hides/shows already-captured packets after a capture file is open.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41080" y="3886200"/>
            <a:ext cx="411480" cy="411480"/>
          </a:xfrm>
          <a:prstGeom prst="roundRect">
            <a:avLst/>
          </a:prstGeom>
          <a:solidFill>
            <a:srgbClr val="DD822B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3822191"/>
            <a:ext cx="2423160" cy="749808"/>
          </a:xfrm>
          <a:prstGeom prst="roundRect">
            <a:avLst/>
          </a:prstGeom>
          <a:solidFill>
            <a:srgbClr val="F4F8FC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1">
                <a:solidFill>
                  <a:srgbClr val="072344"/>
                </a:solidFill>
              </a:defRPr>
            </a:pPr>
            <a:r>
              <a:t>Open: recent saved capture files. Your screenshot shows first capture.pcapng (137 MB).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641080" y="4800600"/>
            <a:ext cx="411480" cy="411480"/>
          </a:xfrm>
          <a:prstGeom prst="roundRect">
            <a:avLst/>
          </a:prstGeom>
          <a:solidFill>
            <a:srgbClr val="B83939"/>
          </a:solidFill>
          <a:ln>
            <a:solidFill>
              <a:srgbClr val="B839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FFFFF"/>
                </a:solidFill>
              </a:defRPr>
            </a:pPr>
            <a:r>
              <a:t>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4736592"/>
            <a:ext cx="2423160" cy="749808"/>
          </a:xfrm>
          <a:prstGeom prst="roundRect">
            <a:avLst/>
          </a:prstGeom>
          <a:solidFill>
            <a:srgbClr val="F4F8FC"/>
          </a:solidFill>
          <a:ln>
            <a:solidFill>
              <a:srgbClr val="B839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200" b="1">
                <a:solidFill>
                  <a:srgbClr val="072344"/>
                </a:solidFill>
              </a:defRPr>
            </a:pPr>
            <a:r>
              <a:t>Capture: interfaces you can listen on for live packet capture.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How to Return to All Packets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Beginners often think packets are gone when only a display filter is hiding them.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Look at the display filter bar.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If text is present, a filter may be active.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Clear the filter text and press Enter.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Displayed packet count should return to the full captured count.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Remember: display filters hide; they do not delete.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Apply dns, then clear the filter and confirm that all packets return.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Follow Stream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Follow Stream reconstructs a supported conversation so you can read the exchange more naturally.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Right-click a relevant packet.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Choose Follow, then select the appropriate stream type such as TCP, UDP, TLS, HTTP/2 or QUIC when available.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Wireshark applies a conversation filter automatically.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After closing the stream, clear or adjust the filter if needed.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Use this for understanding one conversation—not for judging the entire capture.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Follow one TCP stream and identify both endpoints.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Statistics → Protocol Hierarchy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this before scrolling through thousands of packets.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Shows which protocols appear in the capture.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Shows packet and byte percentages.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Helps answer: What kinds of traffic dominate this capture?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Remember that one packet can contain multiple protocols, so protocol percentages can exceed simple row-count thinking.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Open Protocol Hierarchy and list the top five protocols.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Statistics → Endpoints and Conversations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these views to identify who appeared and who talked to whom.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Endpoints are individual addresses/devices seen in the capture.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Conversations are pairs of endpoints communicating.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Sort by packets or bytes to find the busiest communications.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Use this before accusing an unknown IP address of anything.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Then apply filters to inspect the important conversations.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Open Conversations and identify the busiest IPv4 or TCP conversation.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Statistics → I/O Graphs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I/O Graphs show traffic volume over time.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Useful for spotting bursts, silence, spikes or repeating patterns.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Can help compare what happened before, during and after a user action.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Filters can be used to graph specific protocol traffic.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Graphs support troubleshooting but still require packet-level evidence.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Graph all packets, then graph only tcp traffic if available.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Analyze → Expert Information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Expert Information highlights notable protocol behaviour, but it is not a verdict.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Expert entries can include notes, warnings and errors depending on protocol analysis.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Previous segment not captured, retransmission, duplicate ACK and out-of-order labels require context.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The presence of Expert Info does not prove an attack.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The absence of Expert Info does not prove there is no issue.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Use it as a starting point for investigation.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Open Expert Information and write one item as: Observation → Possible explanations → What evidence is needed.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Packet Colours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Colours are visual aids created by colouring rules.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Dark or red-looking rows do not automatically mean hacking.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Different Wireshark profiles can display colours differently.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Read the Protocol and Info columns, then expand Packet Details.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Teach students to say what the packet shows, not what colour it is.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Choose one coloured row and explain it without mentioning the colour.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2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31520" y="868680"/>
            <a:ext cx="1554480" cy="50292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PART 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691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Hands-On Labs and Student Reports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2834640"/>
            <a:ext cx="99669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D7E4EF"/>
                </a:solidFill>
                <a:latin typeface="Aptos"/>
              </a:defRPr>
            </a:pPr>
            <a:r>
              <a:t>The learner now practises finding software features, totals, time ranges and packet meaning.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D7E4EF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Lab 1 — Launch Screen Tour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Goal: prove that you know the Wireshark workspace before starting capture.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Identify the Menu Bar.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Identify the Toolbar.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Identify the Display Filter Bar.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Identify the Open area.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Identify the Capture area.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Identify the Status Bar.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Name the interface you would choose for browser traffic and explain why.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Submit a labelled screenshot or written list of the seven areas.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Lab 2 — Packet Count and Capture Duration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Goal: answer basic evidence questions correctly.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Open a saved capture file.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Look at the bottom status bar for packet counters.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Go to Statistics → Capture File Properties.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Record total packets, displayed packets, first packet time, last packet time and duration.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Apply a display filter and check how displayed count changes.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Deliverable: packet total, displayed total, capture duration and menu path used.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Window Title: How to Know Where You 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The title bar tells you whether Wireshark is idle, capturing, or viewing a saved file.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On the welcome screen, the title says The Wireshark Network Analyzer.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When a saved file is open, the title may show the filename such as first capture.pcapng or capture2.pcap.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When a live capture is running, the title can show the interface being captured.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Always check the title bar before teaching: it tells students whether they are looking at a live capture or saved evidence.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Look at the screenshots and identify which one is the welcome screen, which is first capture.pcapng, and which is capture2.pcap.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Lab 3 — Open vs Capture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Goal: distinguish saved evidence from live evidence.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Open first capture.pcapng.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Close it or return to the welcome screen.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Start a fresh capture on the correct interface.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Stop after 10 seconds.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Save it as a new .pcapng file.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Reopen the saved file.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Explain the difference between opening a file and starting a capture.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Lab 4 — Explain One Packet Row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Goal: turn a packet row into plain English.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Choose one TCP row.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Record No., Time, Source, Destination, Protocol, Length and Info.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Explain direction using source and destination.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Explain the port direction.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State what can be concluded and what cannot.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Deliverable: one packet row translated into a beginner-friendly sentence.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Lab 5 — Filters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Goal: use display filters without losing evidence.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Apply tcp.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Apply tls.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Apply ip.addr == your local IP.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Apply tcp.port == 443.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Clear the filter and return to all packets.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Record how the displayed packet count changes.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Deliverable: five filters used and what each revealed.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Lab 6 — Statistics First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Goal: avoid random scrolling.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Open Capture File Properties.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Open Protocol Hierarchy.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Open Endpoints.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Open Conversations.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Open I/O Graphs.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Write three facts learned from statistics before inspecting individual packets.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Deliverable: three statistics-based observations.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Student Report Template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051560"/>
            <a:ext cx="2468880" cy="438912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Capture filename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46120" y="1051560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801367"/>
            <a:ext cx="2468880" cy="438912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Interface / scope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46120" y="1801367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2551176"/>
            <a:ext cx="2468880" cy="438912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Total packets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46120" y="2551176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4360" y="3300984"/>
            <a:ext cx="2468880" cy="438912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Displayed packets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6120" y="3300984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4050791"/>
            <a:ext cx="2468880" cy="438912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Capture duration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46120" y="4050791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360" y="4800600"/>
            <a:ext cx="2468880" cy="438912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First packet / last packet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46120" y="4800600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3640" y="1051560"/>
            <a:ext cx="2468880" cy="438912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Top protocols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915400" y="1051560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1801367"/>
            <a:ext cx="2468880" cy="438912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Main endpoints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915400" y="1801367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63640" y="2551176"/>
            <a:ext cx="2468880" cy="438912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Main conversations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915400" y="2551176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3640" y="3300984"/>
            <a:ext cx="2468880" cy="438912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Important filters used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915400" y="3300984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63640" y="4050791"/>
            <a:ext cx="2468880" cy="438912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Findings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915400" y="4050791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63640" y="4800600"/>
            <a:ext cx="2468880" cy="438912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 b="1">
                <a:solidFill>
                  <a:srgbClr val="FFFFFF"/>
                </a:solidFill>
              </a:defRPr>
            </a:pPr>
            <a:r>
              <a:t>Limitations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915400" y="4800600"/>
            <a:ext cx="2606040" cy="438912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________________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28800" y="5715000"/>
            <a:ext cx="8503920" cy="530352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600" b="1">
                <a:solidFill>
                  <a:srgbClr val="072344"/>
                </a:solidFill>
              </a:defRPr>
            </a:pPr>
            <a:r>
              <a:t>Good reports separate observed evidence from interpretation.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Common Beginner Mistakes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Most early errors come from confusing the software view with the actual evidence.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Assuming visible rows equal total packets.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Assuming a highlighted interface is the correct interface.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Using capture filters too early and losing evidence.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Thinking display-filtered packets were deleted.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Calling every red/dark row malicious.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Using packet colour instead of Packet Details.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Guessing duration from visible rows instead of Capture File Properties.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Pick one mistake and explain how to avoid it in class.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Publishing This on the Jeneconk Website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051560"/>
            <a:ext cx="114300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LEARN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65960" y="960120"/>
            <a:ext cx="9555480" cy="621792"/>
          </a:xfrm>
          <a:prstGeom prst="roundRect">
            <a:avLst/>
          </a:prstGeom>
          <a:solidFill>
            <a:srgbClr val="F4F8FC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This deck should function as a public ethical-hacking learning resource.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783080"/>
            <a:ext cx="10607040" cy="3566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Use this PPTX as the downloadable instructor/student deck.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Create a PDF version for easier reading on phones.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Create a companion webpage summarising the launch screen, packet count/duration, and first capture workflow.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Include safety language: authorised capture only.</a:t>
            </a:r>
          </a:p>
          <a:p>
            <a:pPr>
              <a:spcAft>
                <a:spcPts val="600"/>
              </a:spcAft>
              <a:defRPr sz="1600">
                <a:solidFill>
                  <a:srgbClr val="1D232B"/>
                </a:solidFill>
              </a:defRPr>
            </a:pPr>
            <a:r>
              <a:t>• Add screenshots gradually as students encounter new Wireshark screens.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5349240"/>
            <a:ext cx="1417320" cy="411480"/>
          </a:xfrm>
          <a:prstGeom prst="roundRect">
            <a:avLst/>
          </a:prstGeom>
          <a:solidFill>
            <a:srgbClr val="23875B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YOUR TURN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77440" y="5257800"/>
            <a:ext cx="9052560" cy="731520"/>
          </a:xfrm>
          <a:prstGeom prst="roundRect">
            <a:avLst/>
          </a:prstGeom>
          <a:solidFill>
            <a:srgbClr val="EAF7F0"/>
          </a:solidFill>
          <a:ln>
            <a:solidFill>
              <a:srgbClr val="2387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400" b="1">
                <a:solidFill>
                  <a:srgbClr val="072344"/>
                </a:solidFill>
              </a:defRPr>
            </a:pPr>
            <a:r>
              <a:t>On the webpage, place 'Where do I find total packets and capture duration?' near the top, not near the end.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Technical Grounding and Further 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188720"/>
            <a:ext cx="1060704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Wireshark User's Guide — user interface, capture workflow, packet panes, status bar and statistics.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Wireshark Capture File Properties documentation — file details, time, capture environment, interfaces and statistics.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Wireshark Statistics documentation — Protocol Hierarchy, Conversations, Endpoints, I/O Graphs and protocol-specific statistics.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Wireshark Display Filter documentation — syntax and field-based filtering.</a:t>
            </a:r>
          </a:p>
          <a:p>
            <a:pPr>
              <a:spcAft>
                <a:spcPts val="600"/>
              </a:spcAft>
              <a:defRPr sz="1700">
                <a:solidFill>
                  <a:srgbClr val="1D232B"/>
                </a:solidFill>
              </a:defRPr>
            </a:pPr>
            <a:r>
              <a:t>• Wireshark Expert Information documentation — warnings, notes and protocol-analysis observations.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4709160"/>
            <a:ext cx="6675120" cy="822960"/>
          </a:xfrm>
          <a:prstGeom prst="roundRect">
            <a:avLst/>
          </a:prstGeom>
          <a:solidFill>
            <a:srgbClr val="191E24"/>
          </a:solidFill>
          <a:ln>
            <a:solidFill>
              <a:srgbClr val="3C46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>
                <a:solidFill>
                  <a:srgbClr val="E1EEE5"/>
                </a:solidFill>
                <a:latin typeface="Consolas"/>
              </a:defRPr>
            </a:pPr>
            <a:r>
              <a:t>Official documentation hub:</a:t>
            </a:r>
            <a:br/>
            <a:r>
              <a:t>https://www.wireshark.org/docs/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0" y="5806440"/>
            <a:ext cx="8503920" cy="502920"/>
          </a:xfrm>
          <a:prstGeom prst="roundRect">
            <a:avLst/>
          </a:prstGeom>
          <a:solidFill>
            <a:srgbClr val="FFF5E8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Use official documentation when menu labels or protocol behaviour change between releases.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23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777240" y="914400"/>
            <a:ext cx="2194560" cy="50292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</a:defRPr>
            </a:pPr>
            <a:r>
              <a:t>FINAL PRINCIPLE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105156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Aptos"/>
              </a:defRPr>
            </a:pPr>
            <a:r>
              <a:t>First know the workspace.</a:t>
            </a:r>
            <a:br/>
            <a:r>
              <a:t>Then read the packets.</a:t>
            </a:r>
            <a:br/>
            <a:r>
              <a:t>Then make evidence-based conclusions.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43000" y="4343400"/>
            <a:ext cx="9921240" cy="777240"/>
          </a:xfrm>
          <a:prstGeom prst="roundRect">
            <a:avLst/>
          </a:prstGeom>
          <a:solidFill>
            <a:srgbClr val="123960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800" b="1">
                <a:solidFill>
                  <a:srgbClr val="072344"/>
                </a:solidFill>
              </a:defRPr>
            </a:pPr>
            <a:r>
              <a:t>Where are the packets?  How many are there?  How long did the capture last?  What does one row prove?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08960" y="5486400"/>
            <a:ext cx="6035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D7E4EF"/>
                </a:solidFill>
                <a:latin typeface="Aptos"/>
              </a:defRPr>
            </a:pPr>
            <a:r>
              <a:t>Practice • Analyse • Understand • Secure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D7E4EF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Menu Bar: The Main Control Centre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welcome_menu_tool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51560"/>
            <a:ext cx="5760720" cy="75712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85800" y="1965960"/>
            <a:ext cx="13258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File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965960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Open, save, export and file properties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624328"/>
            <a:ext cx="13258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Edit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48840" y="2624328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Find, mark, copy and preferences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3282696"/>
            <a:ext cx="13258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View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148840" y="3282696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Layout, columns, panes, time and colours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3941064"/>
            <a:ext cx="13258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148840" y="3941064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Move between packets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4599431"/>
            <a:ext cx="13258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Capture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148840" y="4599431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Choose interface and start/stop capture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5257800"/>
            <a:ext cx="1325880" cy="411480"/>
          </a:xfrm>
          <a:prstGeom prst="roundRect">
            <a:avLst/>
          </a:prstGeom>
          <a:solidFill>
            <a:srgbClr val="1465AE"/>
          </a:solidFill>
          <a:ln>
            <a:solidFill>
              <a:srgbClr val="1465A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Analyze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148840" y="5257800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Filters, decoding, conversations and expert tools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55080" y="1965960"/>
            <a:ext cx="1325880" cy="41148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Statistics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818120" y="1965960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Packet counts, duration, endpoints, conversations and graphs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55080" y="2624328"/>
            <a:ext cx="1325880" cy="41148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Telephony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818120" y="2624328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VoIP/RTP-related analysis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55080" y="3282696"/>
            <a:ext cx="1325880" cy="41148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Wireless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818120" y="3282696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Wireless-specific tools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55080" y="3941064"/>
            <a:ext cx="1325880" cy="41148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Tools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818120" y="3941064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Utilities and extras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355080" y="4599431"/>
            <a:ext cx="1325880" cy="411480"/>
          </a:xfrm>
          <a:prstGeom prst="roundRect">
            <a:avLst/>
          </a:prstGeom>
          <a:solidFill>
            <a:srgbClr val="1A9DBE"/>
          </a:solidFill>
          <a:ln>
            <a:solidFill>
              <a:srgbClr val="1A9D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Help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818120" y="4599431"/>
            <a:ext cx="3794760" cy="411480"/>
          </a:xfrm>
          <a:prstGeom prst="roundRect">
            <a:avLst/>
          </a:prstGeom>
          <a:solidFill>
            <a:srgbClr val="F4F8FC"/>
          </a:solidFill>
          <a:ln>
            <a:solidFill>
              <a:srgbClr val="D7E4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100" b="0">
                <a:solidFill>
                  <a:srgbClr val="072344"/>
                </a:solidFill>
              </a:defRPr>
            </a:pPr>
            <a:r>
              <a:t>Docs, manual pages and About/version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20140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072344"/>
                </a:solidFill>
                <a:latin typeface="Aptos"/>
              </a:defRPr>
            </a:pPr>
            <a:r>
              <a:t>Toolbar: Shortcuts for Common Actions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510528"/>
            <a:ext cx="110642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5C6974"/>
                </a:solidFill>
                <a:latin typeface="Aptos"/>
              </a:defRPr>
            </a:pPr>
            <a:r>
              <a:t>JENECONK ACADEMY • ETHICAL HACKING RESOURCE • WIRESHARK 4.6.x</a:t>
            </a:r>
          </a:p>
        </p:txBody>
      </p:sp>
      <p:pic>
        <p:nvPicPr>
          <p:cNvPr id="5" name="Picture 4" descr="v4_welcome_menu_tool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005840"/>
            <a:ext cx="5577840" cy="7330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20840" y="1051560"/>
            <a:ext cx="466344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1D232B"/>
                </a:solidFill>
              </a:defRPr>
            </a:pPr>
            <a:r>
              <a:t>• Toolbar icons are shortcuts to commands also found in the menus.</a:t>
            </a:r>
          </a:p>
          <a:p>
            <a:pPr>
              <a:spcAft>
                <a:spcPts val="600"/>
              </a:spcAft>
              <a:defRPr sz="1500">
                <a:solidFill>
                  <a:srgbClr val="1D232B"/>
                </a:solidFill>
              </a:defRPr>
            </a:pPr>
            <a:r>
              <a:t>• Start Capture, Stop Capture and Restart Capture are among the most important capture controls.</a:t>
            </a:r>
          </a:p>
          <a:p>
            <a:pPr>
              <a:spcAft>
                <a:spcPts val="600"/>
              </a:spcAft>
              <a:defRPr sz="1500">
                <a:solidFill>
                  <a:srgbClr val="1D232B"/>
                </a:solidFill>
              </a:defRPr>
            </a:pPr>
            <a:r>
              <a:t>• Open and Save shortcuts help you work with .pcapng files quickly.</a:t>
            </a:r>
          </a:p>
          <a:p>
            <a:pPr>
              <a:spcAft>
                <a:spcPts val="600"/>
              </a:spcAft>
              <a:defRPr sz="1500">
                <a:solidFill>
                  <a:srgbClr val="1D232B"/>
                </a:solidFill>
              </a:defRPr>
            </a:pPr>
            <a:r>
              <a:t>• Navigation arrows help move through packet history or selected packets.</a:t>
            </a:r>
          </a:p>
          <a:p>
            <a:pPr>
              <a:spcAft>
                <a:spcPts val="600"/>
              </a:spcAft>
              <a:defRPr sz="1500">
                <a:solidFill>
                  <a:srgbClr val="1D232B"/>
                </a:solidFill>
              </a:defRPr>
            </a:pPr>
            <a:r>
              <a:t>• Zoom and layout icons help make packet text readable during classroom projection.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720840" y="4892040"/>
            <a:ext cx="4663440" cy="731520"/>
          </a:xfrm>
          <a:prstGeom prst="roundRect">
            <a:avLst/>
          </a:prstGeom>
          <a:solidFill>
            <a:srgbClr val="FFF5E8"/>
          </a:solidFill>
          <a:ln>
            <a:solidFill>
              <a:srgbClr val="DD82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72344"/>
                </a:solidFill>
              </a:defRPr>
            </a:pPr>
            <a:r>
              <a:t>Beginner rule: if you do not know an icon, use the menu name first. Menus are easier to explain than icons.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