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D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502920"/>
            <a:ext cx="716490" cy="685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508760"/>
            <a:ext cx="10789920" cy="1325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FFFFFF"/>
                </a:solidFill>
                <a:latin typeface="Aptos Display"/>
              </a:defRPr>
            </a:pPr>
            <a:r>
              <a:t>AI Topic-to-Content</a:t>
            </a:r>
            <a:br/>
            <a:r>
              <a:t>Automation Bot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3063240"/>
            <a:ext cx="99669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C7DBF5"/>
                </a:solidFill>
                <a:latin typeface="Aptos"/>
              </a:defRPr>
            </a:pPr>
            <a:r>
              <a:t>Corrected, comprehensive classroom edition</a:t>
            </a:r>
            <a:br/>
            <a:r>
              <a:t>Google Sheets • Apps Script • Google News RSS • Gemini • Telegram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4800600"/>
            <a:ext cx="1691639" cy="960120"/>
          </a:xfrm>
          <a:prstGeom prst="roundRect">
            <a:avLst/>
          </a:prstGeom>
          <a:solidFill>
            <a:srgbClr val="0C1D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TRIGGER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32887" y="4800600"/>
            <a:ext cx="1691639" cy="960120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FETCH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34255" y="4800600"/>
            <a:ext cx="1691639" cy="96012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GENERATE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35623" y="4800600"/>
            <a:ext cx="1691639" cy="960120"/>
          </a:xfrm>
          <a:prstGeom prst="round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FORMAT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936992" y="4800600"/>
            <a:ext cx="1691639" cy="96012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PUBLISH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738359" y="4800600"/>
            <a:ext cx="1691639" cy="960120"/>
          </a:xfrm>
          <a:prstGeom prst="round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LOG</a:t>
            </a:r>
          </a:p>
        </p:txBody>
      </p:sp>
      <p:pic>
        <p:nvPicPr>
          <p:cNvPr id="12" name="Picture 11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FFFFFF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  <a:latin typeface="Aptos"/>
              </a:defRPr>
            </a:pPr>
            <a: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Stage 1 — Create CONTENT_LOG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" y="1828800"/>
            <a:ext cx="10972800" cy="2011680"/>
          </a:xfrm>
          <a:prstGeom prst="roundRect">
            <a:avLst/>
          </a:prstGeom>
          <a:solidFill>
            <a:srgbClr val="141B27"/>
          </a:solidFill>
          <a:ln>
            <a:solidFill>
              <a:srgbClr val="313F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201168" rIns="164592" tIns="137160" bIns="109728"/>
          <a:lstStyle/>
          <a:p>
            <a:pPr algn="ctr">
              <a:defRPr sz="1700">
                <a:solidFill>
                  <a:srgbClr val="E5ECF6"/>
                </a:solidFill>
                <a:latin typeface="Consolas"/>
              </a:defRPr>
            </a:pPr>
            <a:r>
              <a:t>Sheet name: CONTENT_LOG</a:t>
            </a:r>
            <a:br/>
            <a:br/>
            <a:r>
              <a:t>Date | Topic | Source Headline | Source URL | Generated Headline |</a:t>
            </a:r>
            <a:br/>
            <a:r>
              <a:t>Post | Hashtags | Image Prompt | Status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4160520"/>
            <a:ext cx="10789920" cy="18288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201168"/>
          <a:lstStyle/>
          <a:p>
            <a:pPr algn="ctr">
              <a:spcAft>
                <a:spcPts val="11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This sheet is the audit trail for successful and failed automation runs.</a:t>
            </a:r>
          </a:p>
          <a:p>
            <a:pPr>
              <a:spcAft>
                <a:spcPts val="11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Code 5 does NOT populate this sheet. CODE 8 — runContentBot() — performs appendRow().</a:t>
            </a:r>
          </a:p>
          <a:p>
            <a:pPr>
              <a:spcAft>
                <a:spcPts val="11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Do not create the trigger until a manual run has written a row here.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Stage 2 — Store secrets safely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" y="1828800"/>
            <a:ext cx="10972800" cy="2331720"/>
          </a:xfrm>
          <a:prstGeom prst="roundRect">
            <a:avLst/>
          </a:prstGeom>
          <a:solidFill>
            <a:srgbClr val="141B27"/>
          </a:solidFill>
          <a:ln>
            <a:solidFill>
              <a:srgbClr val="313F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201168" rIns="164592" tIns="137160" bIns="109728"/>
          <a:lstStyle/>
          <a:p>
            <a:pPr algn="ctr">
              <a:defRPr sz="1700">
                <a:solidFill>
                  <a:srgbClr val="E5ECF6"/>
                </a:solidFill>
                <a:latin typeface="Consolas"/>
              </a:defRPr>
            </a:pPr>
            <a:r>
              <a:t>Apps Script → Project Settings → Script Properties</a:t>
            </a:r>
            <a:br/>
            <a:br/>
            <a:r>
              <a:t>GEMINI_API_KEY       = your Gemini API key</a:t>
            </a:r>
            <a:br/>
            <a:r>
              <a:t>TELEGRAM_BOT_TOKEN   = 1234567890:AA...</a:t>
            </a:r>
            <a:br/>
            <a:r>
              <a:t>TELEGRAM_CHAT_ID     = numeric chat 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4480560"/>
            <a:ext cx="10789920" cy="164592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201168"/>
          <a:lstStyle/>
          <a:p>
            <a:pPr algn="ctr">
              <a:spcAft>
                <a:spcPts val="1100"/>
              </a:spcAft>
              <a:defRPr sz="1400">
                <a:solidFill>
                  <a:srgbClr val="192332"/>
                </a:solidFill>
                <a:latin typeface="Aptos"/>
              </a:defRPr>
            </a:pPr>
            <a:r>
              <a:t>• Never hard-code keys in JavaScript.</a:t>
            </a:r>
          </a:p>
          <a:p>
            <a:pPr>
              <a:spcAft>
                <a:spcPts val="1100"/>
              </a:spcAft>
              <a:defRPr sz="1400">
                <a:solidFill>
                  <a:srgbClr val="192332"/>
                </a:solidFill>
                <a:latin typeface="Aptos"/>
              </a:defRPr>
            </a:pPr>
            <a:r>
              <a:t>• Do not paste production keys into slides, GitHub, WhatsApp groups or classroom chats.</a:t>
            </a:r>
          </a:p>
          <a:p>
            <a:pPr>
              <a:spcAft>
                <a:spcPts val="1100"/>
              </a:spcAft>
              <a:defRPr sz="1400">
                <a:solidFill>
                  <a:srgbClr val="192332"/>
                </a:solidFill>
                <a:latin typeface="Aptos"/>
              </a:defRPr>
            </a:pPr>
            <a:r>
              <a:t>• The Telegram token value does NOT begin with the word bot; bot belongs in the API URL.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CODE 1 — Gemini connection test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648" y="1353312"/>
            <a:ext cx="10789920" cy="4754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C697A"/>
                </a:solidFill>
                <a:latin typeface="Aptos"/>
              </a:defRPr>
            </a:pPr>
            <a:r>
              <a:t>Run this function directly.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1600200"/>
            <a:ext cx="10972800" cy="4663440"/>
          </a:xfrm>
          <a:prstGeom prst="roundRect">
            <a:avLst/>
          </a:prstGeom>
          <a:solidFill>
            <a:srgbClr val="141B27"/>
          </a:solidFill>
          <a:ln>
            <a:solidFill>
              <a:srgbClr val="313F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201168" rIns="164592" tIns="137160" bIns="109728"/>
          <a:lstStyle/>
          <a:p>
            <a:pPr algn="ctr">
              <a:defRPr sz="1050">
                <a:solidFill>
                  <a:srgbClr val="E5ECF6"/>
                </a:solidFill>
                <a:latin typeface="Consolas"/>
              </a:defRPr>
            </a:pPr>
            <a:r>
              <a:t>function testGemini() {</a:t>
            </a:r>
            <a:br/>
            <a:r>
              <a:t>  const apiKey = PropertiesService.getScriptProperties()</a:t>
            </a:r>
            <a:br/>
            <a:r>
              <a:t>    .getProperty('GEMINI_API_KEY');</a:t>
            </a:r>
            <a:br/>
            <a:br/>
            <a:r>
              <a:t>  if (!apiKey) {</a:t>
            </a:r>
            <a:br/>
            <a:r>
              <a:t>    throw new Error('GEMINI_API_KEY was not found in Script Properties.');</a:t>
            </a:r>
            <a:br/>
            <a:r>
              <a:t>  }</a:t>
            </a:r>
            <a:br/>
            <a:br/>
            <a:r>
              <a:t>  const model = 'gemini-3.5-flash-lite';</a:t>
            </a:r>
            <a:br/>
            <a:r>
              <a:t>  const url = 'https://generativelanguage.googleapis.com/v1beta/models/' +</a:t>
            </a:r>
            <a:br/>
            <a:r>
              <a:t>    model + ':generateContent?key=' + apiKey;</a:t>
            </a:r>
            <a:br/>
            <a:br/>
            <a:r>
              <a:t>  const payload = {</a:t>
            </a:r>
            <a:br/>
            <a:r>
              <a:t>    contents: [{ parts: [{ text:</a:t>
            </a:r>
            <a:br/>
            <a:r>
              <a:t>      'Reply with exactly: GEMINI CONNECTION WORKING' }] }]</a:t>
            </a:r>
            <a:br/>
            <a:r>
              <a:t>  };</a:t>
            </a:r>
            <a:br/>
            <a:br/>
            <a:r>
              <a:t>  const response = UrlFetchApp.fetch(url, {</a:t>
            </a:r>
            <a:br/>
            <a:r>
              <a:t>    method: 'post',</a:t>
            </a:r>
            <a:br/>
            <a:r>
              <a:t>    contentType: 'application/json',</a:t>
            </a:r>
            <a:br/>
            <a:r>
              <a:t>    payload: JSON.stringify(payload),</a:t>
            </a:r>
            <a:br/>
            <a:r>
              <a:t>    muteHttpExceptions: true</a:t>
            </a:r>
            <a:br/>
            <a:r>
              <a:t>  });</a:t>
            </a:r>
            <a:br/>
            <a:br/>
            <a:r>
              <a:t>  Logger.log('HTTP STATUS: ' + response.getResponseCode());</a:t>
            </a:r>
            <a:br/>
            <a:r>
              <a:t>  Logger.log(response.getContentText());</a:t>
            </a:r>
            <a:br/>
            <a:r>
              <a:t>}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6336792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D97706"/>
                </a:solidFill>
                <a:latin typeface="Aptos"/>
              </a:defRPr>
            </a:pPr>
            <a:r>
              <a:t>Success checkpoint: HTTP STATUS: 200 and GEMINI CONNECTION WORKING.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Checkpoint 1 — What HTTP 200 actually proves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828800"/>
            <a:ext cx="534924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822960" lIns="274320"/>
          <a:lstStyle/>
          <a:p>
            <a:pPr algn="ctr"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Apps Script reached the Gemini endpoint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The API key was accepted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A response came back successfully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4671" y="1993392"/>
            <a:ext cx="5020056" cy="502920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IT PROVES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72200" y="1828800"/>
            <a:ext cx="534924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822960" lIns="274320"/>
          <a:lstStyle/>
          <a:p>
            <a:pPr algn="ctr"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CONTENT_LOG was populated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Telegram was contacted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The full automation ran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A scheduled trigger exists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36792" y="1993392"/>
            <a:ext cx="5020056" cy="502920"/>
          </a:xfrm>
          <a:prstGeom prst="round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IT DOES NOT PROVE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CODE 2 — Fetch topic-related stories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648" y="1353312"/>
            <a:ext cx="10789920" cy="4754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C697A"/>
                </a:solidFill>
                <a:latin typeface="Aptos"/>
              </a:defRPr>
            </a:pPr>
            <a:r>
              <a:t>Paste the engine BEFORE the test that calls it.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1554480"/>
            <a:ext cx="10972800" cy="4754880"/>
          </a:xfrm>
          <a:prstGeom prst="roundRect">
            <a:avLst/>
          </a:prstGeom>
          <a:solidFill>
            <a:srgbClr val="141B27"/>
          </a:solidFill>
          <a:ln>
            <a:solidFill>
              <a:srgbClr val="313F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201168" rIns="164592" tIns="137160" bIns="109728"/>
          <a:lstStyle/>
          <a:p>
            <a:pPr algn="ctr">
              <a:defRPr sz="940">
                <a:solidFill>
                  <a:srgbClr val="E5ECF6"/>
                </a:solidFill>
                <a:latin typeface="Consolas"/>
              </a:defRPr>
            </a:pPr>
            <a:r>
              <a:t>function fetchRecentStories(topic) {</a:t>
            </a:r>
            <a:br/>
            <a:r>
              <a:t>  const query = encodeURIComponent(topic);</a:t>
            </a:r>
            <a:br/>
            <a:br/>
            <a:r>
              <a:t>  const url =</a:t>
            </a:r>
            <a:br/>
            <a:r>
              <a:t>    `https://news.google.com/rss/search?q=${query}` +</a:t>
            </a:r>
            <a:br/>
            <a:r>
              <a:t>    `&amp;hl=en-NG&amp;gl=NG&amp;ceid=NG:en`;</a:t>
            </a:r>
            <a:br/>
            <a:br/>
            <a:r>
              <a:t>  const response = UrlFetchApp.fetch(url, {</a:t>
            </a:r>
            <a:br/>
            <a:r>
              <a:t>    muteHttpExceptions: true</a:t>
            </a:r>
            <a:br/>
            <a:r>
              <a:t>  });</a:t>
            </a:r>
            <a:br/>
            <a:br/>
            <a:r>
              <a:t>  Logger.log('FETCH HTTP STATUS: ' + response.getResponseCode());</a:t>
            </a:r>
            <a:br/>
            <a:br/>
            <a:r>
              <a:t>  if (response.getResponseCode() !== 200) {</a:t>
            </a:r>
            <a:br/>
            <a:r>
              <a:t>    throw new Error(</a:t>
            </a:r>
            <a:br/>
            <a:r>
              <a:t>      'Could not fetch recent news. HTTP ' +</a:t>
            </a:r>
            <a:br/>
            <a:r>
              <a:t>      response.getResponseCode()</a:t>
            </a:r>
            <a:br/>
            <a:r>
              <a:t>    );</a:t>
            </a:r>
            <a:br/>
            <a:r>
              <a:t>  }</a:t>
            </a:r>
            <a:br/>
            <a:br/>
            <a:r>
              <a:t>  const xml = XmlService.parse(response.getContentText());</a:t>
            </a:r>
            <a:br/>
            <a:r>
              <a:t>  const root = xml.getRootElement();</a:t>
            </a:r>
            <a:br/>
            <a:r>
              <a:t>  const channel = root.getChild('channel');</a:t>
            </a:r>
            <a:br/>
            <a:r>
              <a:t>  const items = channel.getChildren('item');</a:t>
            </a:r>
            <a:br/>
            <a:br/>
            <a:r>
              <a:t>  const stories = [];</a:t>
            </a:r>
            <a:br/>
            <a:br/>
            <a:r>
              <a:t>  for (let i = 0; i &lt; Math.min(items.length, 8); i++) {</a:t>
            </a:r>
            <a:br/>
            <a:r>
              <a:t>    const item = items[i];</a:t>
            </a:r>
            <a:br/>
            <a:r>
              <a:t>    stories.push({</a:t>
            </a:r>
            <a:br/>
            <a:r>
              <a:t>      title: item.getChildText('title'),</a:t>
            </a:r>
            <a:br/>
            <a:r>
              <a:t>      link: item.getChildText('link'),</a:t>
            </a:r>
            <a:br/>
            <a:r>
              <a:t>      published: item.getChildText('pubDate')</a:t>
            </a:r>
            <a:br/>
            <a:r>
              <a:t>    });</a:t>
            </a:r>
            <a:br/>
            <a:r>
              <a:t>  }</a:t>
            </a:r>
            <a:br/>
            <a:br/>
            <a:r>
              <a:t>  return stories;</a:t>
            </a:r>
            <a:br/>
            <a:r>
              <a:t>}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6382512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D97706"/>
                </a:solidFill>
                <a:latin typeface="Aptos"/>
              </a:defRPr>
            </a:pPr>
            <a:r>
              <a:t>Helper function: do not select fetchRecentStories(topic) and click Run directly.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CODE 3 — Test the live topic fetch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648" y="1353312"/>
            <a:ext cx="10789920" cy="4754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C697A"/>
                </a:solidFill>
                <a:latin typeface="Aptos"/>
              </a:defRPr>
            </a:pPr>
            <a:r>
              <a:t>Now the test can safely call CODE 2.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1645920"/>
            <a:ext cx="10972800" cy="4343400"/>
          </a:xfrm>
          <a:prstGeom prst="roundRect">
            <a:avLst/>
          </a:prstGeom>
          <a:solidFill>
            <a:srgbClr val="141B27"/>
          </a:solidFill>
          <a:ln>
            <a:solidFill>
              <a:srgbClr val="313F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201168" rIns="164592" tIns="137160" bIns="109728"/>
          <a:lstStyle/>
          <a:p>
            <a:pPr algn="ctr">
              <a:defRPr sz="1050">
                <a:solidFill>
                  <a:srgbClr val="E5ECF6"/>
                </a:solidFill>
                <a:latin typeface="Consolas"/>
              </a:defRPr>
            </a:pPr>
            <a:r>
              <a:t>function testFetchRecentStories() {</a:t>
            </a:r>
            <a:br/>
            <a:r>
              <a:t>  const spreadsheet = SpreadsheetApp.getActiveSpreadsheet();</a:t>
            </a:r>
            <a:br/>
            <a:r>
              <a:t>  const configSheet = spreadsheet.getSheetByName('CONFIG');</a:t>
            </a:r>
            <a:br/>
            <a:br/>
            <a:r>
              <a:t>  const topic = configSheet.getRange('B2')</a:t>
            </a:r>
            <a:br/>
            <a:r>
              <a:t>    .getValue().toString().trim();</a:t>
            </a:r>
            <a:br/>
            <a:br/>
            <a:r>
              <a:t>  if (!topic) {</a:t>
            </a:r>
            <a:br/>
            <a:r>
              <a:t>    throw new Error('Please enter a topic in CONFIG!B2');</a:t>
            </a:r>
            <a:br/>
            <a:r>
              <a:t>  }</a:t>
            </a:r>
            <a:br/>
            <a:br/>
            <a:r>
              <a:t>  const stories = fetchRecentStories(topic);</a:t>
            </a:r>
            <a:br/>
            <a:br/>
            <a:r>
              <a:t>  Logger.log('TOPIC: ' + topic);</a:t>
            </a:r>
            <a:br/>
            <a:r>
              <a:t>  Logger.log('STORIES FOUND: ' + stories.length);</a:t>
            </a:r>
            <a:br/>
            <a:br/>
            <a:r>
              <a:t>  stories.forEach((story, index) =&gt; {</a:t>
            </a:r>
            <a:br/>
            <a:r>
              <a:t>    Logger.log(</a:t>
            </a:r>
            <a:br/>
            <a:r>
              <a:t>      `${index + 1}. ${story.title}\n` +</a:t>
            </a:r>
            <a:br/>
            <a:r>
              <a:t>      `Published: ${story.published}\n` +</a:t>
            </a:r>
            <a:br/>
            <a:r>
              <a:t>      `URL: ${story.link}`</a:t>
            </a:r>
            <a:br/>
            <a:r>
              <a:t>    );</a:t>
            </a:r>
            <a:br/>
            <a:r>
              <a:t>  });</a:t>
            </a:r>
            <a:br/>
            <a:r>
              <a:t>}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6062472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D97706"/>
                </a:solidFill>
                <a:latin typeface="Aptos"/>
              </a:defRPr>
            </a:pPr>
            <a:r>
              <a:t>Run testFetchRecentStories(). Success: HTTP 200 + topic + returned headlines.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85800" y="6080760"/>
            <a:ext cx="10789920" cy="384048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201168"/>
          <a:lstStyle/>
          <a:p>
            <a:pPr algn="ctr">
              <a:spcAft>
                <a:spcPts val="1100"/>
              </a:spcAft>
              <a:defRPr sz="1000">
                <a:solidFill>
                  <a:srgbClr val="192332"/>
                </a:solidFill>
                <a:latin typeface="Aptos"/>
              </a:defRPr>
            </a:pPr>
            <a:r>
              <a:t>• Classroom fix: the old sequence caused “fetchRecentStories is not defined” when students ran the test before pasting the engine.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Checkpoint 2 — Understand the freshness limitation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5800" y="1874519"/>
            <a:ext cx="1078992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201168"/>
          <a:lstStyle/>
          <a:p>
            <a:pPr algn="ctr">
              <a:spcAft>
                <a:spcPts val="1100"/>
              </a:spcAft>
              <a:defRPr sz="1700">
                <a:solidFill>
                  <a:srgbClr val="192332"/>
                </a:solidFill>
                <a:latin typeface="Aptos"/>
              </a:defRPr>
            </a:pPr>
            <a:r>
              <a:t>• Google News RSS can return older stories even though the feed is live.</a:t>
            </a:r>
          </a:p>
          <a:p>
            <a:pPr>
              <a:spcAft>
                <a:spcPts val="1100"/>
              </a:spcAft>
              <a:defRPr sz="1700">
                <a:solidFill>
                  <a:srgbClr val="192332"/>
                </a:solidFill>
                <a:latin typeface="Aptos"/>
              </a:defRPr>
            </a:pPr>
            <a:r>
              <a:t>• A displayed publication date must not be assumed to mean the story is trending now.</a:t>
            </a:r>
          </a:p>
          <a:p>
            <a:pPr>
              <a:spcAft>
                <a:spcPts val="1100"/>
              </a:spcAft>
              <a:defRPr sz="1700">
                <a:solidFill>
                  <a:srgbClr val="192332"/>
                </a:solidFill>
                <a:latin typeface="Aptos"/>
              </a:defRPr>
            </a:pPr>
            <a:r>
              <a:t>• The classroom project therefore proves topic-to-content automation, not rigorous trend detection.</a:t>
            </a:r>
          </a:p>
          <a:p>
            <a:pPr>
              <a:spcAft>
                <a:spcPts val="1100"/>
              </a:spcAft>
              <a:defRPr sz="1700">
                <a:solidFill>
                  <a:srgbClr val="192332"/>
                </a:solidFill>
                <a:latin typeface="Aptos"/>
              </a:defRPr>
            </a:pPr>
            <a:r>
              <a:t>• A production version should add explicit freshness filtering and stronger trend signals.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CODE 4A — Gemini content generator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648" y="1353312"/>
            <a:ext cx="10789920" cy="4754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C697A"/>
                </a:solidFill>
                <a:latin typeface="Aptos"/>
              </a:defRPr>
            </a:pPr>
            <a:r>
              <a:t>Corrected with classroom-friendly guards.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1600200"/>
            <a:ext cx="10972800" cy="4709160"/>
          </a:xfrm>
          <a:prstGeom prst="roundRect">
            <a:avLst/>
          </a:prstGeom>
          <a:solidFill>
            <a:srgbClr val="141B27"/>
          </a:solidFill>
          <a:ln>
            <a:solidFill>
              <a:srgbClr val="313F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201168" rIns="164592" tIns="137160" bIns="109728"/>
          <a:lstStyle/>
          <a:p>
            <a:pPr algn="ctr">
              <a:defRPr sz="969">
                <a:solidFill>
                  <a:srgbClr val="E5ECF6"/>
                </a:solidFill>
                <a:latin typeface="Consolas"/>
              </a:defRPr>
            </a:pPr>
            <a:r>
              <a:t>function generateContentWithGemini(data) {</a:t>
            </a:r>
            <a:br/>
            <a:r>
              <a:t>  if (!data) {</a:t>
            </a:r>
            <a:br/>
            <a:r>
              <a:t>    throw new Error(</a:t>
            </a:r>
            <a:br/>
            <a:r>
              <a:t>      'Do not run generateContentWithGemini directly. ' +</a:t>
            </a:r>
            <a:br/>
            <a:r>
              <a:t>      'Select testTrendToContent or runContentBot instead.'</a:t>
            </a:r>
            <a:br/>
            <a:r>
              <a:t>    );</a:t>
            </a:r>
            <a:br/>
            <a:r>
              <a:t>  }</a:t>
            </a:r>
            <a:br/>
            <a:br/>
            <a:r>
              <a:t>  if (!data.stories || !data.stories.length) {</a:t>
            </a:r>
            <a:br/>
            <a:r>
              <a:t>    throw new Error('No stories were supplied to Gemini.');</a:t>
            </a:r>
            <a:br/>
            <a:r>
              <a:t>  }</a:t>
            </a:r>
            <a:br/>
            <a:br/>
            <a:r>
              <a:t>  const apiKey = PropertiesService.getScriptProperties()</a:t>
            </a:r>
            <a:br/>
            <a:r>
              <a:t>    .getProperty('GEMINI_API_KEY');</a:t>
            </a:r>
            <a:br/>
            <a:br/>
            <a:r>
              <a:t>  if (!apiKey) {</a:t>
            </a:r>
            <a:br/>
            <a:r>
              <a:t>    throw new Error('GEMINI_API_KEY was not found in Script Properties.');</a:t>
            </a:r>
            <a:br/>
            <a:r>
              <a:t>  }</a:t>
            </a:r>
            <a:br/>
            <a:br/>
            <a:r>
              <a:t>  const model = 'gemini-3.5-flash-lite';</a:t>
            </a:r>
            <a:br/>
            <a:br/>
            <a:r>
              <a:t>  const storiesText = data.stories</a:t>
            </a:r>
            <a:br/>
            <a:r>
              <a:t>    .map((story, index) =&gt;</a:t>
            </a:r>
            <a:br/>
            <a:r>
              <a:t>      `${index + 1}. ${story.title}\n` +</a:t>
            </a:r>
            <a:br/>
            <a:r>
              <a:t>      `Published: ${story.published}\n` +</a:t>
            </a:r>
            <a:br/>
            <a:r>
              <a:t>      `URL: ${story.link}`</a:t>
            </a:r>
            <a:br/>
            <a:r>
              <a:t>    )</a:t>
            </a:r>
            <a:br/>
            <a:r>
              <a:t>    .join('\n\n');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6382512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D97706"/>
                </a:solidFill>
                <a:latin typeface="Aptos"/>
              </a:defRPr>
            </a:pPr>
            <a:r>
              <a:t>Helper function: the guard replaces the confusing “Cannot read properties of undefined (reading 'stories')” error.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CODE 4B — Factual guardrails in the prompt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648" y="1353312"/>
            <a:ext cx="10789920" cy="4754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C697A"/>
                </a:solidFill>
                <a:latin typeface="Aptos"/>
              </a:defRPr>
            </a:pPr>
            <a:r>
              <a:t>This is the safety layer that reduces unsupported claims.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1554480"/>
            <a:ext cx="10972800" cy="4800600"/>
          </a:xfrm>
          <a:prstGeom prst="roundRect">
            <a:avLst/>
          </a:prstGeom>
          <a:solidFill>
            <a:srgbClr val="141B27"/>
          </a:solidFill>
          <a:ln>
            <a:solidFill>
              <a:srgbClr val="313F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201168" rIns="164592" tIns="137160" bIns="109728"/>
          <a:lstStyle/>
          <a:p>
            <a:pPr algn="ctr">
              <a:defRPr sz="890">
                <a:solidFill>
                  <a:srgbClr val="E5ECF6"/>
                </a:solidFill>
                <a:latin typeface="Consolas"/>
              </a:defRPr>
            </a:pPr>
            <a:r>
              <a:t>const prompt = `</a:t>
            </a:r>
            <a:br/>
            <a:r>
              <a:t>You are helping create a short social media post.</a:t>
            </a:r>
            <a:br/>
            <a:br/>
            <a:r>
              <a:t>USER TOPIC: ${data.topic}</a:t>
            </a:r>
            <a:br/>
            <a:r>
              <a:t>COUNTRY/CONTEXT: ${data.country}</a:t>
            </a:r>
            <a:br/>
            <a:r>
              <a:t>TARGET AUDIENCE: ${data.audience}</a:t>
            </a:r>
            <a:br/>
            <a:r>
              <a:t>TONE: ${data.tone}</a:t>
            </a:r>
            <a:br/>
            <a:br/>
            <a:r>
              <a:t>TOPIC-RELATED STORIES:</a:t>
            </a:r>
            <a:br/>
            <a:r>
              <a:t>${storiesText}</a:t>
            </a:r>
            <a:br/>
            <a:br/>
            <a:r>
              <a:t>RULES:</a:t>
            </a:r>
            <a:br/>
            <a:r>
              <a:t>1. Select ONE strongly relevant story.</a:t>
            </a:r>
            <a:br/>
            <a:r>
              <a:t>2. Treat the supplied headline as the only verified factual information.</a:t>
            </a:r>
            <a:br/>
            <a:r>
              <a:t>3. Do not invent statistics, quotations, causes, benefits, conclusions,</a:t>
            </a:r>
            <a:br/>
            <a:r>
              <a:t>   predictions or unsupported claims.</a:t>
            </a:r>
            <a:br/>
            <a:r>
              <a:t>4. Preserve attribution in the headline.</a:t>
            </a:r>
            <a:br/>
            <a:r>
              <a:t>5. Do not say “experts say” or “research shows” unless supplied.</a:t>
            </a:r>
            <a:br/>
            <a:r>
              <a:t>6. Frame commentary clearly as commentary, a question or possibility.</a:t>
            </a:r>
            <a:br/>
            <a:r>
              <a:t>7. Avoid sensational wording.</a:t>
            </a:r>
            <a:br/>
            <a:r>
              <a:t>8. Do not turn the story into an advertisement.</a:t>
            </a:r>
            <a:br/>
            <a:r>
              <a:t>9. Keep language natural, cautious and easy to understand.</a:t>
            </a:r>
            <a:br/>
            <a:r>
              <a:t>10. End with one useful engagement question where appropriate.</a:t>
            </a:r>
            <a:br/>
            <a:br/>
            <a:r>
              <a:t>Return ONLY valid JSON:</a:t>
            </a:r>
            <a:br/>
            <a:r>
              <a:t>{</a:t>
            </a:r>
            <a:br/>
            <a:r>
              <a:t>  "sourceIndex": 1,</a:t>
            </a:r>
            <a:br/>
            <a:r>
              <a:t>  "headline": "A clear social media headline",</a:t>
            </a:r>
            <a:br/>
            <a:r>
              <a:t>  "post": "A useful social post of about 80 to 140 words",</a:t>
            </a:r>
            <a:br/>
            <a:r>
              <a:t>  "hashtags": "#Example #Example #Example",</a:t>
            </a:r>
            <a:br/>
            <a:r>
              <a:t>  "imagePrompt": "A detailed prompt for an image generator"</a:t>
            </a:r>
            <a:br/>
            <a:r>
              <a:t>}`;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6428232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D97706"/>
                </a:solidFill>
                <a:latin typeface="Aptos"/>
              </a:defRPr>
            </a:pPr>
            <a:r>
              <a:t>The supplied headline is treated as the verified fact; generated commentary must remain cautious.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CODE 4C — Call Gemini, parse JSON, return content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" y="1508760"/>
            <a:ext cx="10972800" cy="4892040"/>
          </a:xfrm>
          <a:prstGeom prst="roundRect">
            <a:avLst/>
          </a:prstGeom>
          <a:solidFill>
            <a:srgbClr val="141B27"/>
          </a:solidFill>
          <a:ln>
            <a:solidFill>
              <a:srgbClr val="313F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201168" rIns="164592" tIns="137160" bIns="109728"/>
          <a:lstStyle/>
          <a:p>
            <a:pPr algn="ctr">
              <a:defRPr sz="890">
                <a:solidFill>
                  <a:srgbClr val="E5ECF6"/>
                </a:solidFill>
                <a:latin typeface="Consolas"/>
              </a:defRPr>
            </a:pPr>
            <a:r>
              <a:t>const url =</a:t>
            </a:r>
            <a:br/>
            <a:r>
              <a:t>    `https://generativelanguage.googleapis.com/v1beta/models/` +</a:t>
            </a:r>
            <a:br/>
            <a:r>
              <a:t>    `${model}:generateContent?key=${apiKey}`;</a:t>
            </a:r>
            <a:br/>
            <a:br/>
            <a:r>
              <a:t>  const payload = {</a:t>
            </a:r>
            <a:br/>
            <a:r>
              <a:t>    contents: [{ parts: [{ text: prompt }] }],</a:t>
            </a:r>
            <a:br/>
            <a:r>
              <a:t>    generationConfig: { responseMimeType: 'application/json' }</a:t>
            </a:r>
            <a:br/>
            <a:r>
              <a:t>  };</a:t>
            </a:r>
            <a:br/>
            <a:br/>
            <a:r>
              <a:t>  const response = UrlFetchApp.fetch(url, {</a:t>
            </a:r>
            <a:br/>
            <a:r>
              <a:t>    method: 'post',</a:t>
            </a:r>
            <a:br/>
            <a:r>
              <a:t>    contentType: 'application/json',</a:t>
            </a:r>
            <a:br/>
            <a:r>
              <a:t>    payload: JSON.stringify(payload),</a:t>
            </a:r>
            <a:br/>
            <a:r>
              <a:t>    muteHttpExceptions: true</a:t>
            </a:r>
            <a:br/>
            <a:r>
              <a:t>  });</a:t>
            </a:r>
            <a:br/>
            <a:br/>
            <a:r>
              <a:t>  Logger.log('GEMINI HTTP STATUS: ' + response.getResponseCode());</a:t>
            </a:r>
            <a:br/>
            <a:br/>
            <a:r>
              <a:t>  if (response.getResponseCode() !== 200) {</a:t>
            </a:r>
            <a:br/>
            <a:r>
              <a:t>    throw new Error('Gemini failed: ' + response.getContentText());</a:t>
            </a:r>
            <a:br/>
            <a:r>
              <a:t>  }</a:t>
            </a:r>
            <a:br/>
            <a:br/>
            <a:r>
              <a:t>  const apiResponse = JSON.parse(response.getContentText());</a:t>
            </a:r>
            <a:br/>
            <a:r>
              <a:t>  const text = apiResponse.candidates[0].content.parts[0].text;</a:t>
            </a:r>
            <a:br/>
            <a:r>
              <a:t>  const generated = JSON.parse(text);</a:t>
            </a:r>
            <a:br/>
            <a:br/>
            <a:r>
              <a:t>  let sourceIndex = Number(generated.sourceIndex) - 1;</a:t>
            </a:r>
            <a:br/>
            <a:r>
              <a:t>  if (sourceIndex &lt; 0 || sourceIndex &gt;= data.stories.length) {</a:t>
            </a:r>
            <a:br/>
            <a:r>
              <a:t>    sourceIndex = 0;</a:t>
            </a:r>
            <a:br/>
            <a:r>
              <a:t>  }</a:t>
            </a:r>
            <a:br/>
            <a:br/>
            <a:r>
              <a:t>  const source = data.stories[sourceIndex];</a:t>
            </a:r>
            <a:br/>
            <a:br/>
            <a:r>
              <a:t>  return {</a:t>
            </a:r>
            <a:br/>
            <a:r>
              <a:t>    sourceHeadline: source.title,</a:t>
            </a:r>
            <a:br/>
            <a:r>
              <a:t>    sourceUrl: source.link,</a:t>
            </a:r>
            <a:br/>
            <a:r>
              <a:t>    headline: generated.headline,</a:t>
            </a:r>
            <a:br/>
            <a:r>
              <a:t>    post: generated.post,</a:t>
            </a:r>
            <a:br/>
            <a:r>
              <a:t>    hashtags: generated.hashtags,</a:t>
            </a:r>
            <a:br/>
            <a:r>
              <a:t>    imagePrompt: generated.imagePrompt</a:t>
            </a:r>
            <a:br/>
            <a:r>
              <a:t>  };</a:t>
            </a:r>
            <a:br/>
            <a:r>
              <a:t>}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6473952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D97706"/>
                </a:solidFill>
                <a:latin typeface="Aptos"/>
              </a:defRPr>
            </a:pPr>
            <a:r>
              <a:t>imagePrompt is text only in this classroom build; no image-generation API is called.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What this lab proves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648" y="1353312"/>
            <a:ext cx="10789920" cy="4754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C697A"/>
                </a:solidFill>
                <a:latin typeface="Aptos"/>
              </a:defRPr>
            </a:pPr>
            <a:r>
              <a:t>The goal is automation—not merely another AI demo.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1874519"/>
            <a:ext cx="1078992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201168"/>
          <a:lstStyle/>
          <a:p>
            <a:pPr algn="ctr">
              <a:spcAft>
                <a:spcPts val="1100"/>
              </a:spcAft>
              <a:defRPr sz="1600">
                <a:solidFill>
                  <a:srgbClr val="192332"/>
                </a:solidFill>
                <a:latin typeface="Aptos"/>
              </a:defRPr>
            </a:pPr>
            <a:r>
              <a:t>• A topic entered in Google Sheets controls the workflow without changing the code.</a:t>
            </a:r>
          </a:p>
          <a:p>
            <a:pPr>
              <a:spcAft>
                <a:spcPts val="1100"/>
              </a:spcAft>
              <a:defRPr sz="1600">
                <a:solidFill>
                  <a:srgbClr val="192332"/>
                </a:solidFill>
                <a:latin typeface="Aptos"/>
              </a:defRPr>
            </a:pPr>
            <a:r>
              <a:t>• Apps Script fetches topic-related stories from a live Google News RSS feed.</a:t>
            </a:r>
          </a:p>
          <a:p>
            <a:pPr>
              <a:spcAft>
                <a:spcPts val="1100"/>
              </a:spcAft>
              <a:defRPr sz="1600">
                <a:solidFill>
                  <a:srgbClr val="192332"/>
                </a:solidFill>
                <a:latin typeface="Aptos"/>
              </a:defRPr>
            </a:pPr>
            <a:r>
              <a:t>• Gemini converts selected source information into cautious structured social content.</a:t>
            </a:r>
          </a:p>
          <a:p>
            <a:pPr>
              <a:spcAft>
                <a:spcPts val="1100"/>
              </a:spcAft>
              <a:defRPr sz="1600">
                <a:solidFill>
                  <a:srgbClr val="192332"/>
                </a:solidFill>
                <a:latin typeface="Aptos"/>
              </a:defRPr>
            </a:pPr>
            <a:r>
              <a:t>• Telegram receives the finished post without manual copy-and-paste.</a:t>
            </a:r>
          </a:p>
          <a:p>
            <a:pPr>
              <a:spcAft>
                <a:spcPts val="1100"/>
              </a:spcAft>
              <a:defRPr sz="1600">
                <a:solidFill>
                  <a:srgbClr val="192332"/>
                </a:solidFill>
                <a:latin typeface="Aptos"/>
              </a:defRPr>
            </a:pPr>
            <a:r>
              <a:t>• CONTENT_LOG records each completed or failed run.</a:t>
            </a:r>
          </a:p>
          <a:p>
            <a:pPr>
              <a:spcAft>
                <a:spcPts val="1100"/>
              </a:spcAft>
              <a:defRPr sz="1600">
                <a:solidFill>
                  <a:srgbClr val="192332"/>
                </a:solidFill>
                <a:latin typeface="Aptos"/>
              </a:defRPr>
            </a:pPr>
            <a:r>
              <a:t>• A time-driven trigger can execute the workflow when nobody clicks Run.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CODE 5 — Test Fetch → Gemini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648" y="1353312"/>
            <a:ext cx="10789920" cy="4754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C697A"/>
                </a:solidFill>
                <a:latin typeface="Aptos"/>
              </a:defRPr>
            </a:pPr>
            <a:r>
              <a:t>Run this function directly.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1554480"/>
            <a:ext cx="10972800" cy="4754880"/>
          </a:xfrm>
          <a:prstGeom prst="roundRect">
            <a:avLst/>
          </a:prstGeom>
          <a:solidFill>
            <a:srgbClr val="141B27"/>
          </a:solidFill>
          <a:ln>
            <a:solidFill>
              <a:srgbClr val="313F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201168" rIns="164592" tIns="137160" bIns="109728"/>
          <a:lstStyle/>
          <a:p>
            <a:pPr algn="ctr">
              <a:defRPr sz="969">
                <a:solidFill>
                  <a:srgbClr val="E5ECF6"/>
                </a:solidFill>
                <a:latin typeface="Consolas"/>
              </a:defRPr>
            </a:pPr>
            <a:r>
              <a:t>function testTrendToContent() {</a:t>
            </a:r>
            <a:br/>
            <a:r>
              <a:t>  const spreadsheet = SpreadsheetApp.getActiveSpreadsheet();</a:t>
            </a:r>
            <a:br/>
            <a:r>
              <a:t>  const configSheet = spreadsheet.getSheetByName('CONFIG');</a:t>
            </a:r>
            <a:br/>
            <a:br/>
            <a:r>
              <a:t>  const topic = configSheet.getRange('B2').getValue().toString().trim();</a:t>
            </a:r>
            <a:br/>
            <a:r>
              <a:t>  const tone = configSheet.getRange('B3').getValue().toString().trim();</a:t>
            </a:r>
            <a:br/>
            <a:r>
              <a:t>  const audience = configSheet.getRange('B4').getValue().toString().trim();</a:t>
            </a:r>
            <a:br/>
            <a:r>
              <a:t>  const country = configSheet.getRange('B5').getValue().toString().trim();</a:t>
            </a:r>
            <a:br/>
            <a:br/>
            <a:r>
              <a:t>  if (!topic) {</a:t>
            </a:r>
            <a:br/>
            <a:r>
              <a:t>    throw new Error('Please enter a topic in CONFIG!B2');</a:t>
            </a:r>
            <a:br/>
            <a:r>
              <a:t>  }</a:t>
            </a:r>
            <a:br/>
            <a:br/>
            <a:r>
              <a:t>  const stories = fetchRecentStories(topic);</a:t>
            </a:r>
            <a:br/>
            <a:r>
              <a:t>  if (!stories.length) throw new Error('No stories found for this topic.');</a:t>
            </a:r>
            <a:br/>
            <a:br/>
            <a:r>
              <a:t>  const content = generateContentWithGemini({</a:t>
            </a:r>
            <a:br/>
            <a:r>
              <a:t>    topic, tone, audience, country, stories</a:t>
            </a:r>
            <a:br/>
            <a:r>
              <a:t>  });</a:t>
            </a:r>
            <a:br/>
            <a:br/>
            <a:r>
              <a:t>  Logger.log('SOURCE HEADLINE: ' + content.sourceHeadline);</a:t>
            </a:r>
            <a:br/>
            <a:r>
              <a:t>  Logger.log('SOURCE URL: ' + content.sourceUrl);</a:t>
            </a:r>
            <a:br/>
            <a:r>
              <a:t>  Logger.log('GENERATED HEADLINE: ' + content.headline);</a:t>
            </a:r>
            <a:br/>
            <a:r>
              <a:t>  Logger.log('POST: ' + content.post);</a:t>
            </a:r>
            <a:br/>
            <a:r>
              <a:t>  Logger.log('HASHTAGS: ' + content.hashtags);</a:t>
            </a:r>
            <a:br/>
            <a:r>
              <a:t>  Logger.log('IMAGE PROMPT: ' + content.imagePrompt);</a:t>
            </a:r>
            <a:br/>
            <a:r>
              <a:t>}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6382512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D97706"/>
                </a:solidFill>
                <a:latin typeface="Aptos"/>
              </a:defRPr>
            </a:pPr>
            <a:r>
              <a:t>A Gemini 200 here means generation worked. It still does NOT write to CONTENT_LOG.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Why Code 5 can succeed while the spreadsheet stays empty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828800"/>
            <a:ext cx="534924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822960" lIns="274320"/>
          <a:lstStyle/>
          <a:p>
            <a:pPr algn="ctr"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Fetch stories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Call Gemini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Create structured content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Write results to Execution log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4671" y="1993392"/>
            <a:ext cx="5020056" cy="502920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CODE 5 DOES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72200" y="1828800"/>
            <a:ext cx="534924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822960" lIns="274320"/>
          <a:lstStyle/>
          <a:p>
            <a:pPr algn="ctr"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Call Telegram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Use appendRow()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Write CONTENT_LOG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Prove the complete bot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36792" y="1993392"/>
            <a:ext cx="5020056" cy="502920"/>
          </a:xfrm>
          <a:prstGeom prst="round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CODE 5 DOES NOT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Stage 4 — Create the Telegram bot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5800" y="1874519"/>
            <a:ext cx="1078992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201168"/>
          <a:lstStyle/>
          <a:p>
            <a:pPr algn="ctr">
              <a:spcAft>
                <a:spcPts val="1100"/>
              </a:spcAft>
              <a:defRPr sz="1700">
                <a:solidFill>
                  <a:srgbClr val="192332"/>
                </a:solidFill>
                <a:latin typeface="Aptos"/>
              </a:defRPr>
            </a:pPr>
            <a:r>
              <a:t>• Open Telegram and start BotFather.</a:t>
            </a:r>
          </a:p>
          <a:p>
            <a:pPr>
              <a:spcAft>
                <a:spcPts val="1100"/>
              </a:spcAft>
              <a:defRPr sz="1700">
                <a:solidFill>
                  <a:srgbClr val="192332"/>
                </a:solidFill>
                <a:latin typeface="Aptos"/>
              </a:defRPr>
            </a:pPr>
            <a:r>
              <a:t>• Create a new bot and copy the complete token.</a:t>
            </a:r>
          </a:p>
          <a:p>
            <a:pPr>
              <a:spcAft>
                <a:spcPts val="1100"/>
              </a:spcAft>
              <a:defRPr sz="1700">
                <a:solidFill>
                  <a:srgbClr val="192332"/>
                </a:solidFill>
                <a:latin typeface="Aptos"/>
              </a:defRPr>
            </a:pPr>
            <a:r>
              <a:t>• Send your new bot at least one message before using getUpdates.</a:t>
            </a:r>
          </a:p>
          <a:p>
            <a:pPr>
              <a:spcAft>
                <a:spcPts val="1100"/>
              </a:spcAft>
              <a:defRPr sz="1700">
                <a:solidFill>
                  <a:srgbClr val="192332"/>
                </a:solidFill>
                <a:latin typeface="Aptos"/>
              </a:defRPr>
            </a:pPr>
            <a:r>
              <a:t>• Use the Bot API getUpdates response to obtain the numeric chat ID.</a:t>
            </a:r>
          </a:p>
          <a:p>
            <a:pPr>
              <a:spcAft>
                <a:spcPts val="1100"/>
              </a:spcAft>
              <a:defRPr sz="1700">
                <a:solidFill>
                  <a:srgbClr val="192332"/>
                </a:solidFill>
                <a:latin typeface="Aptos"/>
              </a:defRPr>
            </a:pPr>
            <a:r>
              <a:t>• Store TELEGRAM_BOT_TOKEN and TELEGRAM_CHAT_ID in Script Properties.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Telegram token rule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648" y="1353312"/>
            <a:ext cx="10789920" cy="4754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C697A"/>
                </a:solidFill>
                <a:latin typeface="Aptos"/>
              </a:defRPr>
            </a:pPr>
            <a:r>
              <a:t>A small formatting mistake can break the connection.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1828800"/>
            <a:ext cx="10972800" cy="3383280"/>
          </a:xfrm>
          <a:prstGeom prst="roundRect">
            <a:avLst/>
          </a:prstGeom>
          <a:solidFill>
            <a:srgbClr val="141B27"/>
          </a:solidFill>
          <a:ln>
            <a:solidFill>
              <a:srgbClr val="313F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201168" rIns="164592" tIns="137160" bIns="109728"/>
          <a:lstStyle/>
          <a:p>
            <a:pPr algn="ctr">
              <a:defRPr sz="1500">
                <a:solidFill>
                  <a:srgbClr val="E5ECF6"/>
                </a:solidFill>
                <a:latin typeface="Consolas"/>
              </a:defRPr>
            </a:pPr>
            <a:r>
              <a:t>BotFather gives:</a:t>
            </a:r>
            <a:br/>
            <a:r>
              <a:t>1234567890:AAxxxxxxxxxxxxxxxx</a:t>
            </a:r>
            <a:br/>
            <a:br/>
            <a:r>
              <a:t>Script Property:</a:t>
            </a:r>
            <a:br/>
            <a:r>
              <a:t>TELEGRAM_BOT_TOKEN = 1234567890:AAxxxxxxxxxxxxxxxx</a:t>
            </a:r>
            <a:br/>
            <a:br/>
            <a:r>
              <a:t>API URL pattern:</a:t>
            </a:r>
            <a:br/>
            <a:r>
              <a:t>https://api.telegram.org/botYOUR_TOKEN/getUpdates</a:t>
            </a:r>
            <a:br/>
            <a:br/>
            <a:r>
              <a:t>Correct: token value has NO 'bot' prefix.</a:t>
            </a:r>
            <a:br/>
            <a:r>
              <a:t>Correct: API URL contains the word 'bot' before the token.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CODE 6 — Telegram connection test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648" y="1353312"/>
            <a:ext cx="10789920" cy="4754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C697A"/>
                </a:solidFill>
                <a:latin typeface="Aptos"/>
              </a:defRPr>
            </a:pPr>
            <a:r>
              <a:t>Run this before connecting generated content.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1554480"/>
            <a:ext cx="10972800" cy="4709160"/>
          </a:xfrm>
          <a:prstGeom prst="roundRect">
            <a:avLst/>
          </a:prstGeom>
          <a:solidFill>
            <a:srgbClr val="141B27"/>
          </a:solidFill>
          <a:ln>
            <a:solidFill>
              <a:srgbClr val="313F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201168" rIns="164592" tIns="137160" bIns="109728"/>
          <a:lstStyle/>
          <a:p>
            <a:pPr algn="ctr">
              <a:defRPr sz="960">
                <a:solidFill>
                  <a:srgbClr val="E5ECF6"/>
                </a:solidFill>
                <a:latin typeface="Consolas"/>
              </a:defRPr>
            </a:pPr>
            <a:r>
              <a:t>function testTelegram() {</a:t>
            </a:r>
            <a:br/>
            <a:r>
              <a:t>  const properties = PropertiesService.getScriptProperties();</a:t>
            </a:r>
            <a:br/>
            <a:r>
              <a:t>  const botToken = properties.getProperty('TELEGRAM_BOT_TOKEN');</a:t>
            </a:r>
            <a:br/>
            <a:r>
              <a:t>  const chatId = properties.getProperty('TELEGRAM_CHAT_ID');</a:t>
            </a:r>
            <a:br/>
            <a:br/>
            <a:r>
              <a:t>  if (!botToken) {</a:t>
            </a:r>
            <a:br/>
            <a:r>
              <a:t>    throw new Error('TELEGRAM_BOT_TOKEN is missing from Script Properties.');</a:t>
            </a:r>
            <a:br/>
            <a:r>
              <a:t>  }</a:t>
            </a:r>
            <a:br/>
            <a:r>
              <a:t>  if (!chatId) {</a:t>
            </a:r>
            <a:br/>
            <a:r>
              <a:t>    throw new Error('TELEGRAM_CHAT_ID is missing from Script Properties.');</a:t>
            </a:r>
            <a:br/>
            <a:r>
              <a:t>  }</a:t>
            </a:r>
            <a:br/>
            <a:br/>
            <a:r>
              <a:t>  const url = `https://api.telegram.org/bot${botToken}/sendMessage`;</a:t>
            </a:r>
            <a:br/>
            <a:br/>
            <a:r>
              <a:t>  const payload = {</a:t>
            </a:r>
            <a:br/>
            <a:r>
              <a:t>    chat_id: chatId,</a:t>
            </a:r>
            <a:br/>
            <a:r>
              <a:t>    text: 'JENECONK AUTOMATION TEST\n\n' +</a:t>
            </a:r>
            <a:br/>
            <a:r>
              <a:t>          'Telegram connection is working successfully!'</a:t>
            </a:r>
            <a:br/>
            <a:r>
              <a:t>  };</a:t>
            </a:r>
            <a:br/>
            <a:br/>
            <a:r>
              <a:t>  const response = UrlFetchApp.fetch(url, {</a:t>
            </a:r>
            <a:br/>
            <a:r>
              <a:t>    method: 'post',</a:t>
            </a:r>
            <a:br/>
            <a:r>
              <a:t>    contentType: 'application/json',</a:t>
            </a:r>
            <a:br/>
            <a:r>
              <a:t>    payload: JSON.stringify(payload),</a:t>
            </a:r>
            <a:br/>
            <a:r>
              <a:t>    muteHttpExceptions: true</a:t>
            </a:r>
            <a:br/>
            <a:r>
              <a:t>  });</a:t>
            </a:r>
            <a:br/>
            <a:br/>
            <a:r>
              <a:t>  Logger.log('TELEGRAM HTTP STATUS: ' + response.getResponseCode());</a:t>
            </a:r>
            <a:br/>
            <a:r>
              <a:t>  Logger.log(response.getContentText());</a:t>
            </a:r>
            <a:br/>
            <a:r>
              <a:t>}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6336792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D97706"/>
                </a:solidFill>
                <a:latin typeface="Aptos"/>
              </a:defRPr>
            </a:pPr>
            <a:r>
              <a:t>Success: TELEGRAM HTTP STATUS: 200 and the test message arrives in Telegram.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CODE 7 — Reusable Telegram publisher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648" y="1353312"/>
            <a:ext cx="10789920" cy="4754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C697A"/>
                </a:solidFill>
                <a:latin typeface="Aptos"/>
              </a:defRPr>
            </a:pPr>
            <a:r>
              <a:t>Corrected with a direct-run guard.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1508760"/>
            <a:ext cx="10972800" cy="4892040"/>
          </a:xfrm>
          <a:prstGeom prst="roundRect">
            <a:avLst/>
          </a:prstGeom>
          <a:solidFill>
            <a:srgbClr val="141B27"/>
          </a:solidFill>
          <a:ln>
            <a:solidFill>
              <a:srgbClr val="313F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201168" rIns="164592" tIns="137160" bIns="109728"/>
          <a:lstStyle/>
          <a:p>
            <a:pPr algn="ctr">
              <a:defRPr sz="940">
                <a:solidFill>
                  <a:srgbClr val="E5ECF6"/>
                </a:solidFill>
                <a:latin typeface="Consolas"/>
              </a:defRPr>
            </a:pPr>
            <a:r>
              <a:t>function sendToTelegram(message) {</a:t>
            </a:r>
            <a:br/>
            <a:r>
              <a:t>  if (!message) {</a:t>
            </a:r>
            <a:br/>
            <a:r>
              <a:t>    throw new Error(</a:t>
            </a:r>
            <a:br/>
            <a:r>
              <a:t>      'Do not run sendToTelegram directly. ' +</a:t>
            </a:r>
            <a:br/>
            <a:r>
              <a:t>      'Use testTelegram or runContentBot instead.'</a:t>
            </a:r>
            <a:br/>
            <a:r>
              <a:t>    );</a:t>
            </a:r>
            <a:br/>
            <a:r>
              <a:t>  }</a:t>
            </a:r>
            <a:br/>
            <a:br/>
            <a:r>
              <a:t>  const properties = PropertiesService.getScriptProperties();</a:t>
            </a:r>
            <a:br/>
            <a:r>
              <a:t>  const botToken = properties.getProperty('TELEGRAM_BOT_TOKEN');</a:t>
            </a:r>
            <a:br/>
            <a:r>
              <a:t>  const chatId = properties.getProperty('TELEGRAM_CHAT_ID');</a:t>
            </a:r>
            <a:br/>
            <a:br/>
            <a:r>
              <a:t>  if (!botToken || !chatId) {</a:t>
            </a:r>
            <a:br/>
            <a:r>
              <a:t>    throw new Error('Telegram bot token or chat ID is missing.');</a:t>
            </a:r>
            <a:br/>
            <a:r>
              <a:t>  }</a:t>
            </a:r>
            <a:br/>
            <a:br/>
            <a:r>
              <a:t>  const url = `https://api.telegram.org/bot${botToken}/sendMessage`;</a:t>
            </a:r>
            <a:br/>
            <a:br/>
            <a:r>
              <a:t>  const payload = {</a:t>
            </a:r>
            <a:br/>
            <a:r>
              <a:t>    chat_id: chatId,</a:t>
            </a:r>
            <a:br/>
            <a:r>
              <a:t>    text: message,</a:t>
            </a:r>
            <a:br/>
            <a:r>
              <a:t>    disable_web_page_preview: false</a:t>
            </a:r>
            <a:br/>
            <a:r>
              <a:t>  };</a:t>
            </a:r>
            <a:br/>
            <a:br/>
            <a:r>
              <a:t>  const response = UrlFetchApp.fetch(url, {</a:t>
            </a:r>
            <a:br/>
            <a:r>
              <a:t>    method: 'post',</a:t>
            </a:r>
            <a:br/>
            <a:r>
              <a:t>    contentType: 'application/json',</a:t>
            </a:r>
            <a:br/>
            <a:r>
              <a:t>    payload: JSON.stringify(payload),</a:t>
            </a:r>
            <a:br/>
            <a:r>
              <a:t>    muteHttpExceptions: true</a:t>
            </a:r>
            <a:br/>
            <a:r>
              <a:t>  });</a:t>
            </a:r>
            <a:br/>
            <a:br/>
            <a:r>
              <a:t>  if (response.getResponseCode() !== 200) {</a:t>
            </a:r>
            <a:br/>
            <a:r>
              <a:t>    throw new Error('Telegram failed: ' + response.getContentText());</a:t>
            </a:r>
            <a:br/>
            <a:r>
              <a:t>  }</a:t>
            </a:r>
            <a:br/>
            <a:r>
              <a:t>}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6473952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D97706"/>
                </a:solidFill>
                <a:latin typeface="Aptos"/>
              </a:defRPr>
            </a:pPr>
            <a:r>
              <a:t>Helper function: runContentBot() supplies the message.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CODE 8A — Complete automation: read, fetch, generate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" y="1554480"/>
            <a:ext cx="10972800" cy="4754880"/>
          </a:xfrm>
          <a:prstGeom prst="roundRect">
            <a:avLst/>
          </a:prstGeom>
          <a:solidFill>
            <a:srgbClr val="141B27"/>
          </a:solidFill>
          <a:ln>
            <a:solidFill>
              <a:srgbClr val="313F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201168" rIns="164592" tIns="137160" bIns="109728"/>
          <a:lstStyle/>
          <a:p>
            <a:pPr algn="ctr">
              <a:defRPr sz="930">
                <a:solidFill>
                  <a:srgbClr val="E5ECF6"/>
                </a:solidFill>
                <a:latin typeface="Consolas"/>
              </a:defRPr>
            </a:pPr>
            <a:r>
              <a:t>function runContentBot() {</a:t>
            </a:r>
            <a:br/>
            <a:r>
              <a:t>  const spreadsheet = SpreadsheetApp.getActiveSpreadsheet();</a:t>
            </a:r>
            <a:br/>
            <a:r>
              <a:t>  const configSheet = spreadsheet.getSheetByName('CONFIG');</a:t>
            </a:r>
            <a:br/>
            <a:r>
              <a:t>  const logSheet = spreadsheet.getSheetByName('CONTENT_LOG');</a:t>
            </a:r>
            <a:br/>
            <a:br/>
            <a:r>
              <a:t>  if (!configSheet) throw new Error('CONFIG sheet was not found.');</a:t>
            </a:r>
            <a:br/>
            <a:r>
              <a:t>  if (!logSheet) throw new Error('CONTENT_LOG sheet was not found.');</a:t>
            </a:r>
            <a:br/>
            <a:br/>
            <a:r>
              <a:t>  const topic = configSheet.getRange('B2').getValue().toString().trim();</a:t>
            </a:r>
            <a:br/>
            <a:r>
              <a:t>  const tone = configSheet.getRange('B3').getValue().toString().trim();</a:t>
            </a:r>
            <a:br/>
            <a:r>
              <a:t>  const audience = configSheet.getRange('B4').getValue().toString().trim();</a:t>
            </a:r>
            <a:br/>
            <a:r>
              <a:t>  const country = configSheet.getRange('B5').getValue().toString().trim();</a:t>
            </a:r>
            <a:br/>
            <a:br/>
            <a:r>
              <a:t>  if (!topic) {</a:t>
            </a:r>
            <a:br/>
            <a:r>
              <a:t>    throw new Error('Please enter a topic in CONFIG!B2');</a:t>
            </a:r>
            <a:br/>
            <a:r>
              <a:t>  }</a:t>
            </a:r>
            <a:br/>
            <a:br/>
            <a:r>
              <a:t>  try {</a:t>
            </a:r>
            <a:br/>
            <a:r>
              <a:t>    // STEP 1 — FETCH</a:t>
            </a:r>
            <a:br/>
            <a:r>
              <a:t>    const stories = fetchRecentStories(topic);</a:t>
            </a:r>
            <a:br/>
            <a:br/>
            <a:r>
              <a:t>    if (!stories.length) {</a:t>
            </a:r>
            <a:br/>
            <a:r>
              <a:t>      throw new Error('No stories found for this topic.');</a:t>
            </a:r>
            <a:br/>
            <a:r>
              <a:t>    }</a:t>
            </a:r>
            <a:br/>
            <a:br/>
            <a:r>
              <a:t>    // STEP 2 — GENERATE</a:t>
            </a:r>
            <a:br/>
            <a:r>
              <a:t>    const content = generateContentWithGemini({</a:t>
            </a:r>
            <a:br/>
            <a:r>
              <a:t>      topic, tone, audience, country, stories</a:t>
            </a:r>
            <a:br/>
            <a:r>
              <a:t>    });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6382512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D97706"/>
                </a:solidFill>
                <a:latin typeface="Aptos"/>
              </a:defRPr>
            </a:pPr>
            <a:r>
              <a:t>runContentBot() is the main orchestration function and may be run directly.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CODE 8B — Format, publish and log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" y="1645920"/>
            <a:ext cx="10972800" cy="4343400"/>
          </a:xfrm>
          <a:prstGeom prst="roundRect">
            <a:avLst/>
          </a:prstGeom>
          <a:solidFill>
            <a:srgbClr val="141B27"/>
          </a:solidFill>
          <a:ln>
            <a:solidFill>
              <a:srgbClr val="313F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201168" rIns="164592" tIns="137160" bIns="109728"/>
          <a:lstStyle/>
          <a:p>
            <a:pPr algn="ctr">
              <a:defRPr sz="1019">
                <a:solidFill>
                  <a:srgbClr val="E5ECF6"/>
                </a:solidFill>
                <a:latin typeface="Consolas"/>
              </a:defRPr>
            </a:pPr>
            <a:r>
              <a:t>// STEP 3 — FORMAT</a:t>
            </a:r>
            <a:br/>
            <a:r>
              <a:t>    const telegramMessage =</a:t>
            </a:r>
            <a:br/>
            <a:r>
              <a:t>      `${content.headline}\n\n` +</a:t>
            </a:r>
            <a:br/>
            <a:r>
              <a:t>      `${content.post}\n\n` +</a:t>
            </a:r>
            <a:br/>
            <a:r>
              <a:t>      `${content.hashtags}\n\n` +</a:t>
            </a:r>
            <a:br/>
            <a:r>
              <a:t>      `Source: ${content.sourceHeadline}`;</a:t>
            </a:r>
            <a:br/>
            <a:br/>
            <a:r>
              <a:t>    // STEP 4 — PUBLISH</a:t>
            </a:r>
            <a:br/>
            <a:r>
              <a:t>    sendToTelegram(telegramMessage);</a:t>
            </a:r>
            <a:br/>
            <a:br/>
            <a:r>
              <a:t>    // STEP 5 — LOG</a:t>
            </a:r>
            <a:br/>
            <a:r>
              <a:t>    logSheet.appendRow([</a:t>
            </a:r>
            <a:br/>
            <a:r>
              <a:t>      new Date(),</a:t>
            </a:r>
            <a:br/>
            <a:r>
              <a:t>      topic,</a:t>
            </a:r>
            <a:br/>
            <a:r>
              <a:t>      content.sourceHeadline,</a:t>
            </a:r>
            <a:br/>
            <a:r>
              <a:t>      content.sourceUrl,</a:t>
            </a:r>
            <a:br/>
            <a:r>
              <a:t>      content.headline,</a:t>
            </a:r>
            <a:br/>
            <a:r>
              <a:t>      content.post,</a:t>
            </a:r>
            <a:br/>
            <a:r>
              <a:t>      content.hashtags,</a:t>
            </a:r>
            <a:br/>
            <a:r>
              <a:t>      content.imagePrompt,</a:t>
            </a:r>
            <a:br/>
            <a:r>
              <a:t>      'PUBLISHED'</a:t>
            </a:r>
            <a:br/>
            <a:r>
              <a:t>    ]);</a:t>
            </a:r>
            <a:br/>
            <a:br/>
            <a:r>
              <a:t>    Logger.log('FULL AUTOMATION COMPLETED SUCCESSFULLY');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6062472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D97706"/>
                </a:solidFill>
                <a:latin typeface="Aptos"/>
              </a:defRPr>
            </a:pPr>
            <a:r>
              <a:t>This appendRow() is why CODE 8 populates CONTENT_LOG while CODE 5 does not.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CODE 8C — Failure logging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648" y="1353312"/>
            <a:ext cx="10789920" cy="4754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C697A"/>
                </a:solidFill>
                <a:latin typeface="Aptos"/>
              </a:defRPr>
            </a:pPr>
            <a:r>
              <a:t>A failed automation should leave evidence.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1828800"/>
            <a:ext cx="10972800" cy="2926080"/>
          </a:xfrm>
          <a:prstGeom prst="roundRect">
            <a:avLst/>
          </a:prstGeom>
          <a:solidFill>
            <a:srgbClr val="141B27"/>
          </a:solidFill>
          <a:ln>
            <a:solidFill>
              <a:srgbClr val="313F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201168" rIns="164592" tIns="137160" bIns="109728"/>
          <a:lstStyle/>
          <a:p>
            <a:pPr algn="ctr">
              <a:defRPr sz="1300">
                <a:solidFill>
                  <a:srgbClr val="E5ECF6"/>
                </a:solidFill>
                <a:latin typeface="Consolas"/>
              </a:defRPr>
            </a:pPr>
            <a:r>
              <a:t>} catch (error) {</a:t>
            </a:r>
            <a:br/>
            <a:r>
              <a:t>    logSheet.appendRow([</a:t>
            </a:r>
            <a:br/>
            <a:r>
              <a:t>      new Date(),</a:t>
            </a:r>
            <a:br/>
            <a:r>
              <a:t>      topic,</a:t>
            </a:r>
            <a:br/>
            <a:r>
              <a:t>      '',</a:t>
            </a:r>
            <a:br/>
            <a:r>
              <a:t>      '',</a:t>
            </a:r>
            <a:br/>
            <a:r>
              <a:t>      '',</a:t>
            </a:r>
            <a:br/>
            <a:r>
              <a:t>      '',</a:t>
            </a:r>
            <a:br/>
            <a:r>
              <a:t>      '',</a:t>
            </a:r>
            <a:br/>
            <a:r>
              <a:t>      '',</a:t>
            </a:r>
            <a:br/>
            <a:r>
              <a:t>      'FAILED: ' + error.message</a:t>
            </a:r>
            <a:br/>
            <a:r>
              <a:t>    ]);</a:t>
            </a:r>
            <a:br/>
            <a:br/>
            <a:r>
              <a:t>    Logger.log('AUTOMATION FAILED: ' + error.message);</a:t>
            </a:r>
            <a:br/>
            <a:r>
              <a:t>    throw error;</a:t>
            </a:r>
            <a:br/>
            <a:r>
              <a:t>  }</a:t>
            </a:r>
            <a:br/>
            <a:r>
              <a:t>}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4828032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D97706"/>
                </a:solidFill>
                <a:latin typeface="Aptos"/>
              </a:defRPr>
            </a:pPr>
            <a:r>
              <a:t>A failed row helps the instructor identify what happened even when Telegram receives nothing.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85800" y="5029200"/>
            <a:ext cx="10789920" cy="109728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201168"/>
          <a:lstStyle/>
          <a:p>
            <a:pPr algn="ctr">
              <a:spcAft>
                <a:spcPts val="11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Run runContentBot() manually first.</a:t>
            </a:r>
          </a:p>
          <a:p>
            <a:pPr>
              <a:spcAft>
                <a:spcPts val="11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Check BOTH Telegram and CONTENT_LOG before creating a trigger.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Manual full-bot checkpoint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648" y="1353312"/>
            <a:ext cx="10789920" cy="4754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C697A"/>
                </a:solidFill>
                <a:latin typeface="Aptos"/>
              </a:defRPr>
            </a:pPr>
            <a:r>
              <a:t>Do not schedule anything until all five checks pass.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1874519"/>
            <a:ext cx="1078992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201168"/>
          <a:lstStyle/>
          <a:p>
            <a:pPr algn="ctr">
              <a:spcAft>
                <a:spcPts val="1100"/>
              </a:spcAft>
              <a:defRPr sz="1700">
                <a:solidFill>
                  <a:srgbClr val="192332"/>
                </a:solidFill>
                <a:latin typeface="Aptos"/>
              </a:defRPr>
            </a:pPr>
            <a:r>
              <a:t>• CONFIG contains a valid topic.</a:t>
            </a:r>
          </a:p>
          <a:p>
            <a:pPr>
              <a:spcAft>
                <a:spcPts val="1100"/>
              </a:spcAft>
              <a:defRPr sz="1700">
                <a:solidFill>
                  <a:srgbClr val="192332"/>
                </a:solidFill>
                <a:latin typeface="Aptos"/>
              </a:defRPr>
            </a:pPr>
            <a:r>
              <a:t>• Execution log shows successful fetch and Gemini calls.</a:t>
            </a:r>
          </a:p>
          <a:p>
            <a:pPr>
              <a:spcAft>
                <a:spcPts val="1100"/>
              </a:spcAft>
              <a:defRPr sz="1700">
                <a:solidFill>
                  <a:srgbClr val="192332"/>
                </a:solidFill>
                <a:latin typeface="Aptos"/>
              </a:defRPr>
            </a:pPr>
            <a:r>
              <a:t>• Telegram receives the generated message.</a:t>
            </a:r>
          </a:p>
          <a:p>
            <a:pPr>
              <a:spcAft>
                <a:spcPts val="1100"/>
              </a:spcAft>
              <a:defRPr sz="1700">
                <a:solidFill>
                  <a:srgbClr val="192332"/>
                </a:solidFill>
                <a:latin typeface="Aptos"/>
              </a:defRPr>
            </a:pPr>
            <a:r>
              <a:t>• CONTENT_LOG receives a new PUBLISHED row.</a:t>
            </a:r>
          </a:p>
          <a:p>
            <a:pPr>
              <a:spcAft>
                <a:spcPts val="1100"/>
              </a:spcAft>
              <a:defRPr sz="1700">
                <a:solidFill>
                  <a:srgbClr val="192332"/>
                </a:solidFill>
                <a:latin typeface="Aptos"/>
              </a:defRPr>
            </a:pPr>
            <a:r>
              <a:t>• The source headline and attribution remain sensible.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The canonical workflow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648" y="1353312"/>
            <a:ext cx="10789920" cy="4754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C697A"/>
                </a:solidFill>
                <a:latin typeface="Aptos"/>
              </a:defRPr>
            </a:pPr>
            <a:r>
              <a:t>Use this exact language in training and documentation.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2468880"/>
            <a:ext cx="1691639" cy="960120"/>
          </a:xfrm>
          <a:prstGeom prst="roundRect">
            <a:avLst/>
          </a:prstGeom>
          <a:solidFill>
            <a:srgbClr val="0C1D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TRIGGER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532887" y="2468880"/>
            <a:ext cx="1691639" cy="960120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FETCH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34255" y="2468880"/>
            <a:ext cx="1691639" cy="96012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GENERATE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35623" y="2468880"/>
            <a:ext cx="1691639" cy="960120"/>
          </a:xfrm>
          <a:prstGeom prst="round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FORMAT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936992" y="2468880"/>
            <a:ext cx="1691639" cy="96012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PUBLISH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738359" y="2468880"/>
            <a:ext cx="1691639" cy="960120"/>
          </a:xfrm>
          <a:prstGeom prst="round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LOG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85800" y="3794760"/>
            <a:ext cx="10789920" cy="242316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201168"/>
          <a:lstStyle/>
          <a:p>
            <a:pPr algn="ctr">
              <a:spcAft>
                <a:spcPts val="1100"/>
              </a:spcAft>
              <a:defRPr sz="1350">
                <a:solidFill>
                  <a:srgbClr val="192332"/>
                </a:solidFill>
                <a:latin typeface="Aptos"/>
              </a:defRPr>
            </a:pPr>
            <a:r>
              <a:t>• Trigger: manual test first; scheduled trigger only after the complete workflow succeeds.</a:t>
            </a:r>
          </a:p>
          <a:p>
            <a:pPr>
              <a:spcAft>
                <a:spcPts val="1100"/>
              </a:spcAft>
              <a:defRPr sz="1350">
                <a:solidFill>
                  <a:srgbClr val="192332"/>
                </a:solidFill>
                <a:latin typeface="Aptos"/>
              </a:defRPr>
            </a:pPr>
            <a:r>
              <a:t>• Fetch: retrieve topic-related source headlines.</a:t>
            </a:r>
          </a:p>
          <a:p>
            <a:pPr>
              <a:spcAft>
                <a:spcPts val="1100"/>
              </a:spcAft>
              <a:defRPr sz="1350">
                <a:solidFill>
                  <a:srgbClr val="192332"/>
                </a:solidFill>
                <a:latin typeface="Aptos"/>
              </a:defRPr>
            </a:pPr>
            <a:r>
              <a:t>• Generate: ask Gemini for structured content using strict factual guardrails.</a:t>
            </a:r>
          </a:p>
          <a:p>
            <a:pPr>
              <a:spcAft>
                <a:spcPts val="1100"/>
              </a:spcAft>
              <a:defRPr sz="1350">
                <a:solidFill>
                  <a:srgbClr val="192332"/>
                </a:solidFill>
                <a:latin typeface="Aptos"/>
              </a:defRPr>
            </a:pPr>
            <a:r>
              <a:t>• Format: assemble headline, post, hashtags and source attribution.</a:t>
            </a:r>
          </a:p>
          <a:p>
            <a:pPr>
              <a:spcAft>
                <a:spcPts val="1100"/>
              </a:spcAft>
              <a:defRPr sz="1350">
                <a:solidFill>
                  <a:srgbClr val="192332"/>
                </a:solidFill>
                <a:latin typeface="Aptos"/>
              </a:defRPr>
            </a:pPr>
            <a:r>
              <a:t>• Publish: send the message through the Telegram Bot API.</a:t>
            </a:r>
          </a:p>
          <a:p>
            <a:pPr>
              <a:spcAft>
                <a:spcPts val="1100"/>
              </a:spcAft>
              <a:defRPr sz="1350">
                <a:solidFill>
                  <a:srgbClr val="192332"/>
                </a:solidFill>
                <a:latin typeface="Aptos"/>
              </a:defRPr>
            </a:pPr>
            <a:r>
              <a:t>• Log: write the result back to Google Sheets.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Prove reuse: change only the topic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1920240"/>
            <a:ext cx="2926080" cy="3474720"/>
          </a:xfrm>
          <a:prstGeom prst="roundRect">
            <a:avLst/>
          </a:prstGeom>
          <a:solidFill>
            <a:srgbClr val="141B27"/>
          </a:solidFill>
          <a:ln>
            <a:solidFill>
              <a:srgbClr val="313F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201168" rIns="164592" tIns="137160" bIns="109728"/>
          <a:lstStyle/>
          <a:p>
            <a:pPr algn="ctr">
              <a:defRPr sz="2000">
                <a:solidFill>
                  <a:srgbClr val="E5ECF6"/>
                </a:solidFill>
                <a:latin typeface="Consolas"/>
              </a:defRPr>
            </a:pPr>
            <a:r>
              <a:t>CONFIG!B2</a:t>
            </a:r>
            <a:br/>
            <a:br/>
            <a:r>
              <a:t>AI</a:t>
            </a:r>
            <a:br/>
            <a:r>
              <a:t>↓</a:t>
            </a:r>
            <a:br/>
            <a:r>
              <a:t>Cybersecurity</a:t>
            </a:r>
            <a:br/>
            <a:r>
              <a:t>↓</a:t>
            </a:r>
            <a:br/>
            <a:r>
              <a:t>Education</a:t>
            </a:r>
            <a:br/>
            <a:r>
              <a:t>↓</a:t>
            </a:r>
            <a:br/>
            <a:r>
              <a:t>Business</a:t>
            </a:r>
            <a:br/>
            <a:r>
              <a:t>↓</a:t>
            </a:r>
            <a:br/>
            <a:r>
              <a:t>Football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977639" y="1920240"/>
            <a:ext cx="7406640" cy="347472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201168"/>
          <a:lstStyle/>
          <a:p>
            <a:pPr algn="ctr">
              <a:spcAft>
                <a:spcPts val="1100"/>
              </a:spcAft>
              <a:defRPr sz="1600">
                <a:solidFill>
                  <a:srgbClr val="192332"/>
                </a:solidFill>
                <a:latin typeface="Aptos"/>
              </a:defRPr>
            </a:pPr>
            <a:r>
              <a:t>• Do not change the JavaScript.</a:t>
            </a:r>
          </a:p>
          <a:p>
            <a:pPr>
              <a:spcAft>
                <a:spcPts val="1100"/>
              </a:spcAft>
              <a:defRPr sz="1600">
                <a:solidFill>
                  <a:srgbClr val="192332"/>
                </a:solidFill>
                <a:latin typeface="Aptos"/>
              </a:defRPr>
            </a:pPr>
            <a:r>
              <a:t>• Run runContentBot() again.</a:t>
            </a:r>
          </a:p>
          <a:p>
            <a:pPr>
              <a:spcAft>
                <a:spcPts val="1100"/>
              </a:spcAft>
              <a:defRPr sz="1600">
                <a:solidFill>
                  <a:srgbClr val="192332"/>
                </a:solidFill>
                <a:latin typeface="Aptos"/>
              </a:defRPr>
            </a:pPr>
            <a:r>
              <a:t>• Confirm that the source, generated content, Telegram post and CONTENT_LOG row all change with the topic.</a:t>
            </a:r>
          </a:p>
          <a:p>
            <a:pPr>
              <a:spcAft>
                <a:spcPts val="1100"/>
              </a:spcAft>
              <a:defRPr sz="1600">
                <a:solidFill>
                  <a:srgbClr val="192332"/>
                </a:solidFill>
                <a:latin typeface="Aptos"/>
              </a:defRPr>
            </a:pPr>
            <a:r>
              <a:t>• This demonstrates configuration-driven automation.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Stage 6 — Create the time-driven trigger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5800" y="1874519"/>
            <a:ext cx="1078992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201168"/>
          <a:lstStyle/>
          <a:p>
            <a:pPr algn="ctr">
              <a:spcAft>
                <a:spcPts val="1100"/>
              </a:spcAft>
              <a:defRPr sz="1600">
                <a:solidFill>
                  <a:srgbClr val="192332"/>
                </a:solidFill>
                <a:latin typeface="Aptos"/>
              </a:defRPr>
            </a:pPr>
            <a:r>
              <a:t>• Apps Script → Triggers → Add Trigger.</a:t>
            </a:r>
          </a:p>
          <a:p>
            <a:pPr>
              <a:spcAft>
                <a:spcPts val="1100"/>
              </a:spcAft>
              <a:defRPr sz="1600">
                <a:solidFill>
                  <a:srgbClr val="192332"/>
                </a:solidFill>
                <a:latin typeface="Aptos"/>
              </a:defRPr>
            </a:pPr>
            <a:r>
              <a:t>• Choose function: runContentBot.</a:t>
            </a:r>
          </a:p>
          <a:p>
            <a:pPr>
              <a:spcAft>
                <a:spcPts val="1100"/>
              </a:spcAft>
              <a:defRPr sz="1600">
                <a:solidFill>
                  <a:srgbClr val="192332"/>
                </a:solidFill>
                <a:latin typeface="Aptos"/>
              </a:defRPr>
            </a:pPr>
            <a:r>
              <a:t>• Choose event source: Time-driven.</a:t>
            </a:r>
          </a:p>
          <a:p>
            <a:pPr>
              <a:spcAft>
                <a:spcPts val="1100"/>
              </a:spcAft>
              <a:defRPr sz="1600">
                <a:solidFill>
                  <a:srgbClr val="192332"/>
                </a:solidFill>
                <a:latin typeface="Aptos"/>
              </a:defRPr>
            </a:pPr>
            <a:r>
              <a:t>• For a short demonstration, use a 5-minute interval if available.</a:t>
            </a:r>
          </a:p>
          <a:p>
            <a:pPr>
              <a:spcAft>
                <a:spcPts val="1100"/>
              </a:spcAft>
              <a:defRPr sz="1600">
                <a:solidFill>
                  <a:srgbClr val="192332"/>
                </a:solidFill>
                <a:latin typeface="Aptos"/>
              </a:defRPr>
            </a:pPr>
            <a:r>
              <a:t>• Wait for the automatic Telegram post and CONTENT_LOG row.</a:t>
            </a:r>
          </a:p>
          <a:p>
            <a:pPr>
              <a:spcAft>
                <a:spcPts val="1100"/>
              </a:spcAft>
              <a:defRPr sz="1600">
                <a:solidFill>
                  <a:srgbClr val="192332"/>
                </a:solidFill>
                <a:latin typeface="Aptos"/>
              </a:defRPr>
            </a:pPr>
            <a:r>
              <a:t>• Delete the 5-minute demonstration trigger afterward so it does not keep posting.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Final proof of automation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2514600"/>
            <a:ext cx="1691639" cy="960120"/>
          </a:xfrm>
          <a:prstGeom prst="roundRect">
            <a:avLst/>
          </a:prstGeom>
          <a:solidFill>
            <a:srgbClr val="0C1D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TRIGGER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532887" y="2514600"/>
            <a:ext cx="1691639" cy="960120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FETCH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34255" y="2514600"/>
            <a:ext cx="1691639" cy="96012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GENERATE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35623" y="2514600"/>
            <a:ext cx="1691639" cy="960120"/>
          </a:xfrm>
          <a:prstGeom prst="round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FORMAT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36992" y="2514600"/>
            <a:ext cx="1691639" cy="96012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PUBLISH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738359" y="2514600"/>
            <a:ext cx="1691639" cy="960120"/>
          </a:xfrm>
          <a:prstGeom prst="round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LOG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85800" y="3977639"/>
            <a:ext cx="10789920" cy="2057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201168"/>
          <a:lstStyle/>
          <a:p>
            <a:pPr algn="ctr">
              <a:spcAft>
                <a:spcPts val="11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When the scheduled trigger fires and a Telegram message arrives without anyone clicking Run, the class has demonstrated automation.</a:t>
            </a:r>
          </a:p>
          <a:p>
            <a:pPr>
              <a:spcAft>
                <a:spcPts val="11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The log row provides evidence that the workflow completed.</a:t>
            </a:r>
          </a:p>
          <a:p>
            <a:pPr>
              <a:spcAft>
                <a:spcPts val="11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Automation means the system executes the defined process from a trigger—not merely that AI generated some text.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Troubleshooting 1 — fetchRecentStories is not defined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" y="1828800"/>
            <a:ext cx="10972800" cy="3429000"/>
          </a:xfrm>
          <a:prstGeom prst="roundRect">
            <a:avLst/>
          </a:prstGeom>
          <a:solidFill>
            <a:srgbClr val="141B27"/>
          </a:solidFill>
          <a:ln>
            <a:solidFill>
              <a:srgbClr val="313F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201168" rIns="164592" tIns="137160" bIns="109728"/>
          <a:lstStyle/>
          <a:p>
            <a:pPr algn="ctr">
              <a:defRPr sz="1500">
                <a:solidFill>
                  <a:srgbClr val="E5ECF6"/>
                </a:solidFill>
                <a:latin typeface="Consolas"/>
              </a:defRPr>
            </a:pPr>
            <a:r>
              <a:t>ReferenceError: fetchRecentStories is not defined</a:t>
            </a:r>
            <a:br/>
            <a:br/>
            <a:r>
              <a:t>CAUSE:</a:t>
            </a:r>
            <a:br/>
            <a:r>
              <a:t>testFetchRecentStories() was run before the</a:t>
            </a:r>
            <a:br/>
            <a:r>
              <a:t>fetchRecentStories(topic) helper had been pasted/saved.</a:t>
            </a:r>
            <a:br/>
            <a:br/>
            <a:r>
              <a:t>FIX:</a:t>
            </a:r>
            <a:br/>
            <a:r>
              <a:t>1. Paste CODE 2 — fetchRecentStories(topic)</a:t>
            </a:r>
            <a:br/>
            <a:r>
              <a:t>2. Save the project</a:t>
            </a:r>
            <a:br/>
            <a:r>
              <a:t>3. Run CODE 3 — testFetchRecentStories() again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Troubleshooting 2 — Cannot read properties of undefined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" y="1828800"/>
            <a:ext cx="10972800" cy="3657600"/>
          </a:xfrm>
          <a:prstGeom prst="roundRect">
            <a:avLst/>
          </a:prstGeom>
          <a:solidFill>
            <a:srgbClr val="141B27"/>
          </a:solidFill>
          <a:ln>
            <a:solidFill>
              <a:srgbClr val="313F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201168" rIns="164592" tIns="137160" bIns="109728"/>
          <a:lstStyle/>
          <a:p>
            <a:pPr algn="ctr">
              <a:defRPr sz="1400">
                <a:solidFill>
                  <a:srgbClr val="E5ECF6"/>
                </a:solidFill>
                <a:latin typeface="Consolas"/>
              </a:defRPr>
            </a:pPr>
            <a:r>
              <a:t>Cannot read properties of undefined (reading 'stories')</a:t>
            </a:r>
            <a:br/>
            <a:r>
              <a:t>generateContentWithGemini @ Code.gs:...</a:t>
            </a:r>
            <a:br/>
            <a:br/>
            <a:r>
              <a:t>CAUSE:</a:t>
            </a:r>
            <a:br/>
            <a:r>
              <a:t>generateContentWithGemini(data) was selected and run directly.</a:t>
            </a:r>
            <a:br/>
            <a:r>
              <a:t>No data object was supplied.</a:t>
            </a:r>
            <a:br/>
            <a:br/>
            <a:r>
              <a:t>FIX:</a:t>
            </a:r>
            <a:br/>
            <a:r>
              <a:t>Run testTrendToContent() or runContentBot() instead.</a:t>
            </a:r>
            <a:br/>
            <a:br/>
            <a:r>
              <a:t>THIS EDITION ALSO ADDS:</a:t>
            </a:r>
            <a:br/>
            <a:r>
              <a:t>if (!data) { throw new Error('Do not run ... directly'); }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Troubleshooting 3 — Gemini 200 but CONTENT_LOG is empty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828800"/>
            <a:ext cx="534924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822960" lIns="274320"/>
          <a:lstStyle/>
          <a:p>
            <a:pPr algn="ctr"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Student ran testTrendToContent()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Gemini returned HTTP 200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Content appeared in Execution log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4671" y="1993392"/>
            <a:ext cx="5020056" cy="502920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WHAT HAPPENED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72200" y="1828800"/>
            <a:ext cx="534924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822960" lIns="274320"/>
          <a:lstStyle/>
          <a:p>
            <a:pPr algn="ctr"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CODE 5 is only a test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It contains no appendRow()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Run CODE 8 — runContentBot()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Then check CONTENT_LOG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36792" y="1993392"/>
            <a:ext cx="5020056" cy="502920"/>
          </a:xfrm>
          <a:prstGeom prst="round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WHY THE SHEET IS EMPTY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Troubleshooting 4 — Telegram getUpdates returns an empty result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1828800"/>
            <a:ext cx="3840480" cy="1280160"/>
          </a:xfrm>
          <a:prstGeom prst="roundRect">
            <a:avLst/>
          </a:prstGeom>
          <a:solidFill>
            <a:srgbClr val="141B27"/>
          </a:solidFill>
          <a:ln>
            <a:solidFill>
              <a:srgbClr val="313F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201168" rIns="164592" tIns="137160" bIns="109728"/>
          <a:lstStyle/>
          <a:p>
            <a:pPr algn="ctr">
              <a:defRPr sz="1800">
                <a:solidFill>
                  <a:srgbClr val="E5ECF6"/>
                </a:solidFill>
                <a:latin typeface="Consolas"/>
              </a:defRPr>
            </a:pPr>
            <a:r>
              <a:t>{"ok": true, "result": []}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46320" y="1828800"/>
            <a:ext cx="6400800" cy="347472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201168"/>
          <a:lstStyle/>
          <a:p>
            <a:pPr algn="ctr">
              <a:spcAft>
                <a:spcPts val="1100"/>
              </a:spcAft>
              <a:defRPr sz="1600">
                <a:solidFill>
                  <a:srgbClr val="192332"/>
                </a:solidFill>
                <a:latin typeface="Aptos"/>
              </a:defRPr>
            </a:pPr>
            <a:r>
              <a:t>• Open the bot conversation in Telegram.</a:t>
            </a:r>
          </a:p>
          <a:p>
            <a:pPr>
              <a:spcAft>
                <a:spcPts val="1100"/>
              </a:spcAft>
              <a:defRPr sz="1600">
                <a:solidFill>
                  <a:srgbClr val="192332"/>
                </a:solidFill>
                <a:latin typeface="Aptos"/>
              </a:defRPr>
            </a:pPr>
            <a:r>
              <a:t>• Send the bot a message first.</a:t>
            </a:r>
          </a:p>
          <a:p>
            <a:pPr>
              <a:spcAft>
                <a:spcPts val="1100"/>
              </a:spcAft>
              <a:defRPr sz="1600">
                <a:solidFill>
                  <a:srgbClr val="192332"/>
                </a:solidFill>
                <a:latin typeface="Aptos"/>
              </a:defRPr>
            </a:pPr>
            <a:r>
              <a:t>• Call getUpdates again.</a:t>
            </a:r>
          </a:p>
          <a:p>
            <a:pPr>
              <a:spcAft>
                <a:spcPts val="1100"/>
              </a:spcAft>
              <a:defRPr sz="1600">
                <a:solidFill>
                  <a:srgbClr val="192332"/>
                </a:solidFill>
                <a:latin typeface="Aptos"/>
              </a:defRPr>
            </a:pPr>
            <a:r>
              <a:t>• Locate the numeric chat ID in the returned update.</a:t>
            </a:r>
          </a:p>
          <a:p>
            <a:pPr>
              <a:spcAft>
                <a:spcPts val="1100"/>
              </a:spcAft>
              <a:defRPr sz="1600">
                <a:solidFill>
                  <a:srgbClr val="192332"/>
                </a:solidFill>
                <a:latin typeface="Aptos"/>
              </a:defRPr>
            </a:pPr>
            <a:r>
              <a:t>• Save that number as TELEGRAM_CHAT_ID.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Troubleshooting 5 — Telegram token formatting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828800"/>
            <a:ext cx="534924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822960" lIns="274320"/>
          <a:lstStyle/>
          <a:p>
            <a:pPr algn="ctr"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Property value: 1234567890:AA...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URL: .../bot${botToken}/sendMessage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The word bot is added by the URL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4671" y="1993392"/>
            <a:ext cx="5020056" cy="502920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CORRECT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72200" y="1828800"/>
            <a:ext cx="534924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822960" lIns="274320"/>
          <a:lstStyle/>
          <a:p>
            <a:pPr algn="ctr"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Property value: bot1234567890:AA...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Using a password instead of BotFather token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Leaving TELEGRAM_CHAT_ID blank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36792" y="1993392"/>
            <a:ext cx="5020056" cy="502920"/>
          </a:xfrm>
          <a:prstGeom prst="round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WRONG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Content-quality guardrails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648" y="1353312"/>
            <a:ext cx="10789920" cy="4754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C697A"/>
                </a:solidFill>
                <a:latin typeface="Aptos"/>
              </a:defRPr>
            </a:pPr>
            <a:r>
              <a:t>Automation should not automate misinformation.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1874519"/>
            <a:ext cx="1078992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201168"/>
          <a:lstStyle/>
          <a:p>
            <a:pPr algn="ctr">
              <a:spcAft>
                <a:spcPts val="1100"/>
              </a:spcAft>
              <a:defRPr sz="1550">
                <a:solidFill>
                  <a:srgbClr val="192332"/>
                </a:solidFill>
                <a:latin typeface="Aptos"/>
              </a:defRPr>
            </a:pPr>
            <a:r>
              <a:t>• Treat the supplied headline as the verified factual information available to this classroom workflow.</a:t>
            </a:r>
          </a:p>
          <a:p>
            <a:pPr>
              <a:spcAft>
                <a:spcPts val="1100"/>
              </a:spcAft>
              <a:defRPr sz="1550">
                <a:solidFill>
                  <a:srgbClr val="192332"/>
                </a:solidFill>
                <a:latin typeface="Aptos"/>
              </a:defRPr>
            </a:pPr>
            <a:r>
              <a:t>• Preserve attribution: “Analyst says X” must not become “X is true.”</a:t>
            </a:r>
          </a:p>
          <a:p>
            <a:pPr>
              <a:spcAft>
                <a:spcPts val="1100"/>
              </a:spcAft>
              <a:defRPr sz="1550">
                <a:solidFill>
                  <a:srgbClr val="192332"/>
                </a:solidFill>
                <a:latin typeface="Aptos"/>
              </a:defRPr>
            </a:pPr>
            <a:r>
              <a:t>• Do not invent numbers, quotes, causes, benefits, predictions or conclusions.</a:t>
            </a:r>
          </a:p>
          <a:p>
            <a:pPr>
              <a:spcAft>
                <a:spcPts val="1100"/>
              </a:spcAft>
              <a:defRPr sz="1550">
                <a:solidFill>
                  <a:srgbClr val="192332"/>
                </a:solidFill>
                <a:latin typeface="Aptos"/>
              </a:defRPr>
            </a:pPr>
            <a:r>
              <a:t>• Do not use “experts say” or “research shows” unless that evidence was actually supplied.</a:t>
            </a:r>
          </a:p>
          <a:p>
            <a:pPr>
              <a:spcAft>
                <a:spcPts val="1100"/>
              </a:spcAft>
              <a:defRPr sz="1550">
                <a:solidFill>
                  <a:srgbClr val="192332"/>
                </a:solidFill>
                <a:latin typeface="Aptos"/>
              </a:defRPr>
            </a:pPr>
            <a:r>
              <a:t>• Keep commentary visibly framed as commentary, a question or possibility.</a:t>
            </a:r>
          </a:p>
          <a:p>
            <a:pPr>
              <a:spcAft>
                <a:spcPts val="1100"/>
              </a:spcAft>
              <a:defRPr sz="1550">
                <a:solidFill>
                  <a:srgbClr val="192332"/>
                </a:solidFill>
                <a:latin typeface="Aptos"/>
              </a:defRPr>
            </a:pPr>
            <a:r>
              <a:t>• Keep a human review step for business/publication workflows where accuracy matters.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What the classroom version does NOT yet do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828800"/>
            <a:ext cx="534924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822960" lIns="274320"/>
          <a:lstStyle/>
          <a:p>
            <a:pPr algn="ctr"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AI image generation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Image publishing to Telegram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Strict freshness filtering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Multi-source fact verification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WhatsApp Business automation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4671" y="1993392"/>
            <a:ext cx="5020056" cy="502920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NOT IMPLEMENTED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72200" y="1828800"/>
            <a:ext cx="534924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822960" lIns="274320"/>
          <a:lstStyle/>
          <a:p>
            <a:pPr algn="ctr"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Image API + sendPhoto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Human approval gate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Freshness threshold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Publishing queue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Business messaging integrations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36792" y="1993392"/>
            <a:ext cx="5020056" cy="502920"/>
          </a:xfrm>
          <a:prstGeom prst="round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AVAILABLE AS NEXT STAGES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Important naming correction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648" y="1353312"/>
            <a:ext cx="10789920" cy="4754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C697A"/>
                </a:solidFill>
                <a:latin typeface="Aptos"/>
              </a:defRPr>
            </a:pPr>
            <a:r>
              <a:t>This is a topic-to-content automation using a live news feed.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1828800"/>
            <a:ext cx="534924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822960" lIns="274320"/>
          <a:lstStyle/>
          <a:p>
            <a:pPr algn="ctr"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Topic-to-Content Automation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Live/recent topic-related source feed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Proof of automation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Classroom automation lab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4671" y="1993392"/>
            <a:ext cx="5020056" cy="502920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DO SAY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72200" y="1828800"/>
            <a:ext cx="534924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822960" lIns="274320"/>
          <a:lstStyle/>
          <a:p>
            <a:pPr algn="ctr"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Rigorous trend detector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Real-time trend intelligence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Guaranteed latest story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Verified news-analysis engine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36792" y="1993392"/>
            <a:ext cx="5020056" cy="502920"/>
          </a:xfrm>
          <a:prstGeom prst="round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DO NOT OVERCLAIM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Image Prompt ≠ Image Generation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1828800"/>
            <a:ext cx="3017520" cy="1097280"/>
          </a:xfrm>
          <a:prstGeom prst="roundRect">
            <a:avLst/>
          </a:prstGeom>
          <a:solidFill>
            <a:srgbClr val="141B27"/>
          </a:solidFill>
          <a:ln>
            <a:solidFill>
              <a:srgbClr val="313F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201168" rIns="164592" tIns="137160" bIns="109728"/>
          <a:lstStyle/>
          <a:p>
            <a:pPr algn="ctr">
              <a:defRPr sz="2200">
                <a:solidFill>
                  <a:srgbClr val="E5ECF6"/>
                </a:solidFill>
                <a:latin typeface="Consolas"/>
              </a:defRPr>
            </a:pPr>
            <a:r>
              <a:t>content.imagePrompt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069080" y="1828800"/>
            <a:ext cx="7132320" cy="347472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201168"/>
          <a:lstStyle/>
          <a:p>
            <a:pPr algn="ctr">
              <a:spcAft>
                <a:spcPts val="1100"/>
              </a:spcAft>
              <a:defRPr sz="1550">
                <a:solidFill>
                  <a:srgbClr val="192332"/>
                </a:solidFill>
                <a:latin typeface="Aptos"/>
              </a:defRPr>
            </a:pPr>
            <a:r>
              <a:t>• The Gemini response currently creates a text prompt describing a possible image.</a:t>
            </a:r>
          </a:p>
          <a:p>
            <a:pPr>
              <a:spcAft>
                <a:spcPts val="1100"/>
              </a:spcAft>
              <a:defRPr sz="1550">
                <a:solidFill>
                  <a:srgbClr val="192332"/>
                </a:solidFill>
                <a:latin typeface="Aptos"/>
              </a:defRPr>
            </a:pPr>
            <a:r>
              <a:t>• No image-generation API is called by CODE 1–8.</a:t>
            </a:r>
          </a:p>
          <a:p>
            <a:pPr>
              <a:spcAft>
                <a:spcPts val="1100"/>
              </a:spcAft>
              <a:defRPr sz="1550">
                <a:solidFill>
                  <a:srgbClr val="192332"/>
                </a:solidFill>
                <a:latin typeface="Aptos"/>
              </a:defRPr>
            </a:pPr>
            <a:r>
              <a:t>• The Image Prompt column therefore stores instructions for a future image generator—not an actual image file.</a:t>
            </a:r>
          </a:p>
          <a:p>
            <a:pPr>
              <a:spcAft>
                <a:spcPts val="1100"/>
              </a:spcAft>
              <a:defRPr sz="1550">
                <a:solidFill>
                  <a:srgbClr val="192332"/>
                </a:solidFill>
                <a:latin typeface="Aptos"/>
              </a:defRPr>
            </a:pPr>
            <a:r>
              <a:t>• This distinction should remain explicit in the training deck and any Codex-written web article.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41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Architecture for the next upgrade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648" y="1353312"/>
            <a:ext cx="10789920" cy="4754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C697A"/>
                </a:solidFill>
                <a:latin typeface="Aptos"/>
              </a:defRPr>
            </a:pPr>
            <a:r>
              <a:t>Extend only after the canonical text workflow is stable.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2331720"/>
            <a:ext cx="1434301" cy="960120"/>
          </a:xfrm>
          <a:prstGeom prst="roundRect">
            <a:avLst/>
          </a:prstGeom>
          <a:solidFill>
            <a:srgbClr val="0C1D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TRIGGER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75549" y="2331720"/>
            <a:ext cx="1434301" cy="960120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FETCH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819579" y="2331720"/>
            <a:ext cx="1434301" cy="96012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GENERATE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363609" y="2331720"/>
            <a:ext cx="1434301" cy="960120"/>
          </a:xfrm>
          <a:prstGeom prst="round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IMAGE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907638" y="2331720"/>
            <a:ext cx="1434301" cy="96012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APPROVE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451668" y="2331720"/>
            <a:ext cx="1434301" cy="960120"/>
          </a:xfrm>
          <a:prstGeom prst="round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PUBLISH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995698" y="2331720"/>
            <a:ext cx="1434301" cy="960120"/>
          </a:xfrm>
          <a:prstGeom prst="roundRect">
            <a:avLst/>
          </a:prstGeom>
          <a:solidFill>
            <a:srgbClr val="0C1D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LOG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85800" y="3840480"/>
            <a:ext cx="10789920" cy="219456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201168"/>
          <a:lstStyle/>
          <a:p>
            <a:pPr algn="ctr">
              <a:spcAft>
                <a:spcPts val="11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Free classroom option: create a deterministic branded graphic from the generated headline.</a:t>
            </a:r>
          </a:p>
          <a:p>
            <a:pPr>
              <a:spcAft>
                <a:spcPts val="11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Paid production option: send imagePrompt to an image-generation API.</a:t>
            </a:r>
          </a:p>
          <a:p>
            <a:pPr>
              <a:spcAft>
                <a:spcPts val="11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Use Telegram sendPhoto for image + caption publishing.</a:t>
            </a:r>
          </a:p>
          <a:p>
            <a:pPr>
              <a:spcAft>
                <a:spcPts val="11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Human approval is recommended before public business publishing.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42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Canonical function checklist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648" y="1353312"/>
            <a:ext cx="10789920" cy="4754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C697A"/>
                </a:solidFill>
                <a:latin typeface="Aptos"/>
              </a:defRPr>
            </a:pPr>
            <a:r>
              <a:t>Use this slide to verify a student's final Code.gs.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1828800"/>
            <a:ext cx="534924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822960" lIns="274320"/>
          <a:lstStyle/>
          <a:p>
            <a:pPr algn="ctr"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1. testGemini()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3. testFetchRecentStories()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5. testTrendToContent()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6. testTelegram()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8. runContentBot()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4671" y="1993392"/>
            <a:ext cx="5020056" cy="502920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RUN DIRECTLY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72200" y="1828800"/>
            <a:ext cx="534924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822960" lIns="274320"/>
          <a:lstStyle/>
          <a:p>
            <a:pPr algn="ctr"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2. fetchRecentStories(topic)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4. generateContentWithGemini(data)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7. sendToTelegram(message)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Helpers are called by other functions.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36792" y="1993392"/>
            <a:ext cx="5020056" cy="502920"/>
          </a:xfrm>
          <a:prstGeom prst="round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HELPERS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43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Instructor delivery sequence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648" y="1353312"/>
            <a:ext cx="10789920" cy="4754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C697A"/>
                </a:solidFill>
                <a:latin typeface="Aptos"/>
              </a:defRPr>
            </a:pPr>
            <a:r>
              <a:t>The safest follow-along order after live classroom testing.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1874519"/>
            <a:ext cx="1078992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201168"/>
          <a:lstStyle/>
          <a:p>
            <a:pPr algn="ctr">
              <a:spcAft>
                <a:spcPts val="1100"/>
              </a:spcAft>
              <a:defRPr sz="1450">
                <a:solidFill>
                  <a:srgbClr val="192332"/>
                </a:solidFill>
                <a:latin typeface="Aptos"/>
              </a:defRPr>
            </a:pPr>
            <a:r>
              <a:t>• 1. Create CONFIG and CONTENT_LOG.</a:t>
            </a:r>
          </a:p>
          <a:p>
            <a:pPr>
              <a:spcAft>
                <a:spcPts val="1100"/>
              </a:spcAft>
              <a:defRPr sz="1450">
                <a:solidFill>
                  <a:srgbClr val="192332"/>
                </a:solidFill>
                <a:latin typeface="Aptos"/>
              </a:defRPr>
            </a:pPr>
            <a:r>
              <a:t>• 2. Save GEMINI_API_KEY; run CODE 1.</a:t>
            </a:r>
          </a:p>
          <a:p>
            <a:pPr>
              <a:spcAft>
                <a:spcPts val="1100"/>
              </a:spcAft>
              <a:defRPr sz="1450">
                <a:solidFill>
                  <a:srgbClr val="192332"/>
                </a:solidFill>
                <a:latin typeface="Aptos"/>
              </a:defRPr>
            </a:pPr>
            <a:r>
              <a:t>• 3. Paste CODE 2, then CODE 3; run CODE 3.</a:t>
            </a:r>
          </a:p>
          <a:p>
            <a:pPr>
              <a:spcAft>
                <a:spcPts val="1100"/>
              </a:spcAft>
              <a:defRPr sz="1450">
                <a:solidFill>
                  <a:srgbClr val="192332"/>
                </a:solidFill>
                <a:latin typeface="Aptos"/>
              </a:defRPr>
            </a:pPr>
            <a:r>
              <a:t>• 4. Paste CODE 4, then CODE 5; run CODE 5.</a:t>
            </a:r>
          </a:p>
          <a:p>
            <a:pPr>
              <a:spcAft>
                <a:spcPts val="1100"/>
              </a:spcAft>
              <a:defRPr sz="1450">
                <a:solidFill>
                  <a:srgbClr val="192332"/>
                </a:solidFill>
                <a:latin typeface="Aptos"/>
              </a:defRPr>
            </a:pPr>
            <a:r>
              <a:t>• 5. Create Telegram bot; save token and chat ID; run CODE 6.</a:t>
            </a:r>
          </a:p>
          <a:p>
            <a:pPr>
              <a:spcAft>
                <a:spcPts val="1100"/>
              </a:spcAft>
              <a:defRPr sz="1450">
                <a:solidFill>
                  <a:srgbClr val="192332"/>
                </a:solidFill>
                <a:latin typeface="Aptos"/>
              </a:defRPr>
            </a:pPr>
            <a:r>
              <a:t>• 6. Paste CODE 7 and CODE 8; run CODE 8 manually.</a:t>
            </a:r>
          </a:p>
          <a:p>
            <a:pPr>
              <a:spcAft>
                <a:spcPts val="1100"/>
              </a:spcAft>
              <a:defRPr sz="1450">
                <a:solidFill>
                  <a:srgbClr val="192332"/>
                </a:solidFill>
                <a:latin typeface="Aptos"/>
              </a:defRPr>
            </a:pPr>
            <a:r>
              <a:t>• 7. Change CONFIG!B2 and run again to prove reuse.</a:t>
            </a:r>
          </a:p>
          <a:p>
            <a:pPr>
              <a:spcAft>
                <a:spcPts val="1100"/>
              </a:spcAft>
              <a:defRPr sz="1450">
                <a:solidFill>
                  <a:srgbClr val="192332"/>
                </a:solidFill>
                <a:latin typeface="Aptos"/>
              </a:defRPr>
            </a:pPr>
            <a:r>
              <a:t>• 8. Create time-driven trigger only after manual success; delete short demo trigger afterward.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44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Codex / documentation handoff rules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648" y="1353312"/>
            <a:ext cx="10789920" cy="4754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C697A"/>
                </a:solidFill>
                <a:latin typeface="Aptos"/>
              </a:defRPr>
            </a:pPr>
            <a:r>
              <a:t>This deck is intended to be the canonical source for future JENECONK documentation.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1874519"/>
            <a:ext cx="1078992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201168"/>
          <a:lstStyle/>
          <a:p>
            <a:pPr algn="ctr">
              <a:spcAft>
                <a:spcPts val="1100"/>
              </a:spcAft>
              <a:defRPr sz="1450">
                <a:solidFill>
                  <a:srgbClr val="192332"/>
                </a:solidFill>
                <a:latin typeface="Aptos"/>
              </a:defRPr>
            </a:pPr>
            <a:r>
              <a:t>• Preserve the corrected code order and RUN vs HELPER distinction.</a:t>
            </a:r>
          </a:p>
          <a:p>
            <a:pPr>
              <a:spcAft>
                <a:spcPts val="1100"/>
              </a:spcAft>
              <a:defRPr sz="1450">
                <a:solidFill>
                  <a:srgbClr val="192332"/>
                </a:solidFill>
                <a:latin typeface="Aptos"/>
              </a:defRPr>
            </a:pPr>
            <a:r>
              <a:t>• Do not rename the workflow as a rigorous trend detector.</a:t>
            </a:r>
          </a:p>
          <a:p>
            <a:pPr>
              <a:spcAft>
                <a:spcPts val="1100"/>
              </a:spcAft>
              <a:defRPr sz="1450">
                <a:solidFill>
                  <a:srgbClr val="192332"/>
                </a:solidFill>
                <a:latin typeface="Aptos"/>
              </a:defRPr>
            </a:pPr>
            <a:r>
              <a:t>• Do not claim that image generation exists in the CODE 1–8 classroom version.</a:t>
            </a:r>
          </a:p>
          <a:p>
            <a:pPr>
              <a:spcAft>
                <a:spcPts val="1100"/>
              </a:spcAft>
              <a:defRPr sz="1450">
                <a:solidFill>
                  <a:srgbClr val="192332"/>
                </a:solidFill>
                <a:latin typeface="Aptos"/>
              </a:defRPr>
            </a:pPr>
            <a:r>
              <a:t>• Do not expose real API keys, Telegram tokens or chat IDs.</a:t>
            </a:r>
          </a:p>
          <a:p>
            <a:pPr>
              <a:spcAft>
                <a:spcPts val="1100"/>
              </a:spcAft>
              <a:defRPr sz="1450">
                <a:solidFill>
                  <a:srgbClr val="192332"/>
                </a:solidFill>
                <a:latin typeface="Aptos"/>
              </a:defRPr>
            </a:pPr>
            <a:r>
              <a:t>• Keep factual guardrails and attribution rules intact.</a:t>
            </a:r>
          </a:p>
          <a:p>
            <a:pPr>
              <a:spcAft>
                <a:spcPts val="1100"/>
              </a:spcAft>
              <a:defRPr sz="1450">
                <a:solidFill>
                  <a:srgbClr val="192332"/>
                </a:solidFill>
                <a:latin typeface="Aptos"/>
              </a:defRPr>
            </a:pPr>
            <a:r>
              <a:t>• When converting this deck into a web tutorial, explain the real classroom errors and their fixes.</a:t>
            </a:r>
          </a:p>
          <a:p>
            <a:pPr>
              <a:spcAft>
                <a:spcPts val="1100"/>
              </a:spcAft>
              <a:defRPr sz="1450">
                <a:solidFill>
                  <a:srgbClr val="192332"/>
                </a:solidFill>
                <a:latin typeface="Aptos"/>
              </a:defRPr>
            </a:pPr>
            <a:r>
              <a:t>• Do not expose unrelated proprietary JENECONK product architecture, model routing or internal business logic.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Assessment / student challenge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5800" y="1874519"/>
            <a:ext cx="1078992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201168"/>
          <a:lstStyle/>
          <a:p>
            <a:pPr algn="ctr">
              <a:spcAft>
                <a:spcPts val="1100"/>
              </a:spcAft>
              <a:defRPr sz="1600">
                <a:solidFill>
                  <a:srgbClr val="192332"/>
                </a:solidFill>
                <a:latin typeface="Aptos"/>
              </a:defRPr>
            </a:pPr>
            <a:r>
              <a:t>• Change the topic in CONFIG without editing the code.</a:t>
            </a:r>
          </a:p>
          <a:p>
            <a:pPr>
              <a:spcAft>
                <a:spcPts val="1100"/>
              </a:spcAft>
              <a:defRPr sz="1600">
                <a:solidFill>
                  <a:srgbClr val="192332"/>
                </a:solidFill>
                <a:latin typeface="Aptos"/>
              </a:defRPr>
            </a:pPr>
            <a:r>
              <a:t>• Run the full bot manually and show the Telegram output.</a:t>
            </a:r>
          </a:p>
          <a:p>
            <a:pPr>
              <a:spcAft>
                <a:spcPts val="1100"/>
              </a:spcAft>
              <a:defRPr sz="1600">
                <a:solidFill>
                  <a:srgbClr val="192332"/>
                </a:solidFill>
                <a:latin typeface="Aptos"/>
              </a:defRPr>
            </a:pPr>
            <a:r>
              <a:t>• Show the corresponding CONTENT_LOG row.</a:t>
            </a:r>
          </a:p>
          <a:p>
            <a:pPr>
              <a:spcAft>
                <a:spcPts val="1100"/>
              </a:spcAft>
              <a:defRPr sz="1600">
                <a:solidFill>
                  <a:srgbClr val="192332"/>
                </a:solidFill>
                <a:latin typeface="Aptos"/>
              </a:defRPr>
            </a:pPr>
            <a:r>
              <a:t>• Explain why CODE 5 can return Gemini HTTP 200 without populating the spreadsheet.</a:t>
            </a:r>
          </a:p>
          <a:p>
            <a:pPr>
              <a:spcAft>
                <a:spcPts val="1100"/>
              </a:spcAft>
              <a:defRPr sz="1600">
                <a:solidFill>
                  <a:srgbClr val="192332"/>
                </a:solidFill>
                <a:latin typeface="Aptos"/>
              </a:defRPr>
            </a:pPr>
            <a:r>
              <a:t>• Explain why helper functions should not be run directly.</a:t>
            </a:r>
          </a:p>
          <a:p>
            <a:pPr>
              <a:spcAft>
                <a:spcPts val="1100"/>
              </a:spcAft>
              <a:defRPr sz="1600">
                <a:solidFill>
                  <a:srgbClr val="192332"/>
                </a:solidFill>
                <a:latin typeface="Aptos"/>
              </a:defRPr>
            </a:pPr>
            <a:r>
              <a:t>• Create a scheduled trigger, demonstrate one automatic run, then remove the demo trigger.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46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Completion standard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648" y="1353312"/>
            <a:ext cx="10789920" cy="4754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C697A"/>
                </a:solidFill>
                <a:latin typeface="Aptos"/>
              </a:defRPr>
            </a:pPr>
            <a:r>
              <a:t>A student has completed the lab when all evidence is visible.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1828800"/>
            <a:ext cx="534924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822960" lIns="274320"/>
          <a:lstStyle/>
          <a:p>
            <a:pPr algn="ctr"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Gemini connection: 200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Fetch returns stories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Telegram test: 200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Full bot posts successfully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CONTENT_LOG records result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Scheduled run completes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4671" y="1993392"/>
            <a:ext cx="5020056" cy="502920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TECHNICAL EVIDENCE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72200" y="1828800"/>
            <a:ext cx="534924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822960" lIns="274320"/>
          <a:lstStyle/>
          <a:p>
            <a:pPr algn="ctr"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Can explain each workflow stage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Can distinguish tests from helpers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Can identify where logging occurs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Understands freshness limitation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Understands API-key security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Can troubleshoot common failures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36792" y="1993392"/>
            <a:ext cx="5020056" cy="502920"/>
          </a:xfrm>
          <a:prstGeom prst="round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UNDERSTANDING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1D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FFFFFF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FFFFFF"/>
                </a:solidFill>
                <a:latin typeface="Aptos"/>
              </a:defRPr>
            </a:pPr>
            <a:r>
              <a:t>47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1234440"/>
            <a:ext cx="10698480" cy="1280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100" b="1">
                <a:solidFill>
                  <a:srgbClr val="FFFFFF"/>
                </a:solidFill>
                <a:latin typeface="Aptos Display"/>
              </a:defRPr>
            </a:pPr>
            <a:r>
              <a:t>TRIGGER → FETCH → GENERATE → FORMAT → PUBLISH → LOG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2788920"/>
            <a:ext cx="978408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>
                <a:solidFill>
                  <a:srgbClr val="C7DBF5"/>
                </a:solidFill>
                <a:latin typeface="Aptos"/>
              </a:defRPr>
            </a:pPr>
            <a:r>
              <a:t>JENECONK AI Topic-to-Content Automation Bot</a:t>
            </a:r>
            <a:br/>
            <a:r>
              <a:t>Canonical corrected training edition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0" y="4983480"/>
            <a:ext cx="8503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>
                <a:solidFill>
                  <a:srgbClr val="FFFFFF"/>
                </a:solidFill>
                <a:latin typeface="Aptos"/>
              </a:defRPr>
            </a:pPr>
            <a:r>
              <a:t>Built for follow-along teaching, troubleshooting and future documentation.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Tools and what each one does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1828800"/>
            <a:ext cx="534924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822960" lIns="274320"/>
          <a:lstStyle/>
          <a:p>
            <a:pPr algn="ctr"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Google Sheets — configuration and audit log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Apps Script — workflow engine and trigger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Script Properties — stores secrets outside code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4671" y="1993392"/>
            <a:ext cx="5020056" cy="502920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CONTROL + AUTOMATION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72200" y="1828800"/>
            <a:ext cx="534924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822960" lIns="274320"/>
          <a:lstStyle/>
          <a:p>
            <a:pPr algn="ctr"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Google News RSS — topic-related source feed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Gemini API — structured content generation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Telegram Bot API — visible publishing destination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36792" y="1993392"/>
            <a:ext cx="5020056" cy="502920"/>
          </a:xfrm>
          <a:prstGeom prst="round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CONTENT + DELIVERY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Classroom rule: test one component at a time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2514600"/>
            <a:ext cx="1691639" cy="960120"/>
          </a:xfrm>
          <a:prstGeom prst="roundRect">
            <a:avLst/>
          </a:prstGeom>
          <a:solidFill>
            <a:srgbClr val="0C1D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SHEET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532887" y="2514600"/>
            <a:ext cx="1691639" cy="960120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GEMINI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34255" y="2514600"/>
            <a:ext cx="1691639" cy="96012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FETCH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35623" y="2514600"/>
            <a:ext cx="1691639" cy="960120"/>
          </a:xfrm>
          <a:prstGeom prst="round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AI CONTENT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36992" y="2514600"/>
            <a:ext cx="1691639" cy="96012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TELEGRAM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738359" y="2514600"/>
            <a:ext cx="1691639" cy="960120"/>
          </a:xfrm>
          <a:prstGeom prst="roundRect">
            <a:avLst/>
          </a:prstGeom>
          <a:solidFill>
            <a:srgbClr val="D977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FULL BOT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85800" y="3977639"/>
            <a:ext cx="10789920" cy="2057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201168"/>
          <a:lstStyle/>
          <a:p>
            <a:pPr algn="ctr">
              <a:spcAft>
                <a:spcPts val="11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At every checkpoint, stop and prove the current component works.</a:t>
            </a:r>
          </a:p>
          <a:p>
            <a:pPr>
              <a:spcAft>
                <a:spcPts val="11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Do not connect five moving parts and then guess where the failure is.</a:t>
            </a:r>
          </a:p>
          <a:p>
            <a:pPr>
              <a:spcAft>
                <a:spcPts val="11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Keep all functions in the same Apps Script project / Code.gs unless the instructor says otherwise.</a:t>
            </a:r>
          </a:p>
          <a:p>
            <a:pPr>
              <a:spcAft>
                <a:spcPts val="11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Only create a scheduled trigger after the complete bot works manually.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Corrected code order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648" y="1353312"/>
            <a:ext cx="10789920" cy="4754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C697A"/>
                </a:solidFill>
                <a:latin typeface="Aptos"/>
              </a:defRPr>
            </a:pPr>
            <a:r>
              <a:t>The original handout placed the fetch test before the fetch engine. This edition fixes that.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1828800"/>
            <a:ext cx="534924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822960" lIns="274320"/>
          <a:lstStyle/>
          <a:p>
            <a:pPr algn="ctr"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CODE 1 — testGemini()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CODE 2 — fetchRecentStories(topic)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CODE 3 — testFetchRecentStories()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CODE 4 — generateContentWithGemini(data)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CODE 5 — testTrendToContent()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4671" y="1993392"/>
            <a:ext cx="5020056" cy="502920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PASTE / BUILD ORDER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72200" y="1828800"/>
            <a:ext cx="534924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822960" lIns="274320"/>
          <a:lstStyle/>
          <a:p>
            <a:pPr algn="ctr"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CODE 6 — testTelegram()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CODE 7 — sendToTelegram(message)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CODE 8 — runContentBot()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Manual full test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Time-driven trigger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36792" y="1993392"/>
            <a:ext cx="5020056" cy="502920"/>
          </a:xfrm>
          <a:prstGeom prst="round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THEN CONNECT DELIVERY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RUN functions vs HELPER functions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648" y="1353312"/>
            <a:ext cx="10789920" cy="4754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C697A"/>
                </a:solidFill>
                <a:latin typeface="Aptos"/>
              </a:defRPr>
            </a:pPr>
            <a:r>
              <a:t>This distinction prevents the classroom errors we encountered.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1828800"/>
            <a:ext cx="534924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822960" lIns="274320"/>
          <a:lstStyle/>
          <a:p>
            <a:pPr algn="ctr"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testGemini()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testFetchRecentStories()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testTrendToContent()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testTelegram()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runContentBot()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4671" y="1993392"/>
            <a:ext cx="5020056" cy="502920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STUDENTS MAY CLICK RUN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72200" y="1828800"/>
            <a:ext cx="5349240" cy="434340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822960" lIns="274320"/>
          <a:lstStyle/>
          <a:p>
            <a:pPr algn="ctr"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fetchRecentStories(topic)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generateContentWithGemini(data)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sendToTelegram(message)</a:t>
            </a:r>
          </a:p>
          <a:p>
            <a:pPr>
              <a:spcAft>
                <a:spcPts val="900"/>
              </a:spcAft>
              <a:defRPr sz="1500">
                <a:solidFill>
                  <a:srgbClr val="192332"/>
                </a:solidFill>
                <a:latin typeface="Aptos"/>
              </a:defRPr>
            </a:pPr>
            <a:r>
              <a:t>• These require another function to supply data.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36792" y="1993392"/>
            <a:ext cx="5020056" cy="502920"/>
          </a:xfrm>
          <a:prstGeom prst="round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Aptos"/>
              </a:defRPr>
            </a:pPr>
            <a:r>
              <a:t>DO NOT RUN DIRECTLY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IG logo alone(6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164592"/>
            <a:ext cx="363022" cy="347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808" y="164592"/>
            <a:ext cx="38404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0C1D36"/>
                </a:solidFill>
                <a:latin typeface="Aptos"/>
              </a:defRPr>
            </a:pPr>
            <a:r>
              <a:t>JENECONK AUTOMATION LAB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4280" y="18288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0C1D36"/>
                </a:solidFill>
                <a:latin typeface="Aptos"/>
              </a:defRPr>
            </a:pPr>
            <a:r>
              <a:t>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713232"/>
            <a:ext cx="109728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0C1D36"/>
                </a:solidFill>
                <a:latin typeface="Aptos Display"/>
              </a:defRPr>
            </a:pPr>
            <a:r>
              <a:t>Stage 1 — Create CONFIG</a:t>
            </a:r>
          </a:p>
        </p:txBody>
      </p:sp>
      <p:sp>
        <p:nvSpPr>
          <p:cNvPr id="7" name="Rectangle 6"/>
          <p:cNvSpPr/>
          <p:nvPr/>
        </p:nvSpPr>
        <p:spPr>
          <a:xfrm>
            <a:off x="594360" y="6537960"/>
            <a:ext cx="10972800" cy="13716"/>
          </a:xfrm>
          <a:prstGeom prst="rect">
            <a:avLst/>
          </a:prstGeom>
          <a:solidFill>
            <a:srgbClr val="DCE3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6592824"/>
            <a:ext cx="108813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5C697A"/>
                </a:solidFill>
                <a:latin typeface="Aptos"/>
              </a:defRPr>
            </a:pPr>
            <a:r>
              <a:t>Canonical classroom edition • Corrected after live student testing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" y="1828800"/>
            <a:ext cx="10972800" cy="2743200"/>
          </a:xfrm>
          <a:prstGeom prst="roundRect">
            <a:avLst/>
          </a:prstGeom>
          <a:solidFill>
            <a:srgbClr val="141B27"/>
          </a:solidFill>
          <a:ln>
            <a:solidFill>
              <a:srgbClr val="313F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201168" rIns="164592" tIns="137160" bIns="109728"/>
          <a:lstStyle/>
          <a:p>
            <a:pPr algn="ctr">
              <a:defRPr sz="1800">
                <a:solidFill>
                  <a:srgbClr val="E5ECF6"/>
                </a:solidFill>
                <a:latin typeface="Consolas"/>
              </a:defRPr>
            </a:pPr>
            <a:r>
              <a:t>Sheet name: CONFIG</a:t>
            </a:r>
            <a:br/>
            <a:br/>
            <a:r>
              <a:t>A1  Setting      B1  Value</a:t>
            </a:r>
            <a:br/>
            <a:r>
              <a:t>A2  Topic        B2  AI</a:t>
            </a:r>
            <a:br/>
            <a:r>
              <a:t>A3  Tone         B3  Educational</a:t>
            </a:r>
            <a:br/>
            <a:r>
              <a:t>A4  Audience     B4  Young people</a:t>
            </a:r>
            <a:br/>
            <a:r>
              <a:t>A5  Country      B5  Nigeria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4645152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D97706"/>
                </a:solidFill>
                <a:latin typeface="Aptos"/>
              </a:defRPr>
            </a:pPr>
            <a:r>
              <a:t>Change B2 later to prove that the same automation can work for another topic.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4846320"/>
            <a:ext cx="10789920" cy="1325880"/>
          </a:xfrm>
          <a:prstGeom prst="roundRect">
            <a:avLst/>
          </a:prstGeom>
          <a:solidFill>
            <a:srgbClr val="F4F7FB"/>
          </a:solidFill>
          <a:ln>
            <a:solidFill>
              <a:srgbClr val="DCE3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6032" rIns="228600" tIns="201168"/>
          <a:lstStyle/>
          <a:p>
            <a:pPr algn="ctr">
              <a:spcAft>
                <a:spcPts val="1100"/>
              </a:spcAft>
              <a:defRPr sz="1400">
                <a:solidFill>
                  <a:srgbClr val="192332"/>
                </a:solidFill>
                <a:latin typeface="Aptos"/>
              </a:defRPr>
            </a:pPr>
            <a:r>
              <a:t>• CONFIG separates user choices from the automation code.</a:t>
            </a:r>
          </a:p>
          <a:p>
            <a:pPr>
              <a:spcAft>
                <a:spcPts val="1100"/>
              </a:spcAft>
              <a:defRPr sz="1400">
                <a:solidFill>
                  <a:srgbClr val="192332"/>
                </a:solidFill>
                <a:latin typeface="Aptos"/>
              </a:defRPr>
            </a:pPr>
            <a:r>
              <a:t>• The student should not edit JavaScript just to change topic, tone, audience or country.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