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Opening: establish that this is a practical class. Learners should keep their laptops open and save outputs from each exercise.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Trainer rule: do not lecture for long stretches. After every 2–4 concept slides, move to an action or discussion.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rush the comparison. The learning is in identifying exactly which instruction changed the result.</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by reminding learners that the goal is not to become dependent on AI, but to become better problem-solvers who know when and how to use it.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'If ChatGPT disappeared tomorrow, would AI disappear?' Expected answer: no.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around the room. Compare how different learners phrase the same request.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Discuss why #4 should not be delegated to AI as the decision-maker.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let learners conclude that the model's second answer proves verification. Explain that external/source verification is still required.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End Module 1 by having 3–5 learners briefly present their problem. Keep these projects for later automation work.</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Which exact words caused the biggest change? This introduces audience, context, constraints and format.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Ask learners what could go wrong with the weak prompt before showing the full prompt.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731520"/>
            <a:ext cx="868680" cy="868680"/>
          </a:xfrm>
          <a:prstGeom prst="ellipse">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Oval 3"/>
          <p:cNvSpPr/>
          <p:nvPr/>
        </p:nvSpPr>
        <p:spPr>
          <a:xfrm>
            <a:off x="10652760" y="1691640"/>
            <a:ext cx="548640" cy="548640"/>
          </a:xfrm>
          <a:prstGeom prst="ellipse">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8915400" y="2331720"/>
            <a:ext cx="411480" cy="411480"/>
          </a:xfrm>
          <a:prstGeom prst="ellipse">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10058400" y="2880360"/>
            <a:ext cx="292608" cy="292608"/>
          </a:xfrm>
          <a:prstGeom prst="ellipse">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Oval 6"/>
          <p:cNvSpPr/>
          <p:nvPr/>
        </p:nvSpPr>
        <p:spPr>
          <a:xfrm>
            <a:off x="8595360" y="1051560"/>
            <a:ext cx="228600" cy="228600"/>
          </a:xfrm>
          <a:prstGeom prst="ellipse">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31520" y="960120"/>
            <a:ext cx="7955279" cy="1737360"/>
          </a:xfrm>
          <a:prstGeom prst="rect">
            <a:avLst/>
          </a:prstGeom>
          <a:noFill/>
        </p:spPr>
        <p:txBody>
          <a:bodyPr wrap="none">
            <a:spAutoFit/>
          </a:bodyPr>
          <a:lstStyle/>
          <a:p>
            <a:r>
              <a:rPr sz="4000" b="1">
                <a:solidFill>
                  <a:srgbClr val="FFFFFF"/>
                </a:solidFill>
                <a:latin typeface="Aptos Display"/>
              </a:rPr>
              <a:t>ADVANCED AI
&amp; AUTOMATION</a:t>
            </a:r>
          </a:p>
        </p:txBody>
      </p:sp>
      <p:sp>
        <p:nvSpPr>
          <p:cNvPr id="9" name="TextBox 8"/>
          <p:cNvSpPr txBox="1"/>
          <p:nvPr/>
        </p:nvSpPr>
        <p:spPr>
          <a:xfrm>
            <a:off x="777240" y="2880360"/>
            <a:ext cx="7772400" cy="1097280"/>
          </a:xfrm>
          <a:prstGeom prst="rect">
            <a:avLst/>
          </a:prstGeom>
          <a:noFill/>
        </p:spPr>
        <p:txBody>
          <a:bodyPr wrap="none">
            <a:spAutoFit/>
          </a:bodyPr>
          <a:lstStyle/>
          <a:p>
            <a:r>
              <a:rPr sz="2100" b="1">
                <a:solidFill>
                  <a:srgbClr val="E5AE38"/>
                </a:solidFill>
              </a:rPr>
              <a:t>MASTER TRAINER EDITION</a:t>
            </a:r>
          </a:p>
          <a:p>
            <a:r>
              <a:rPr sz="1400">
                <a:solidFill>
                  <a:srgbClr val="2DBAD5"/>
                </a:solidFill>
              </a:rPr>
              <a:t>Modules 1 &amp; 2 • AI Foundations + Professional Prompt Engineering</a:t>
            </a:r>
          </a:p>
          <a:p>
            <a:r>
              <a:rPr sz="1200">
                <a:solidFill>
                  <a:srgbClr val="BECDDC"/>
                </a:solidFill>
              </a:rPr>
              <a:t>Explain → Demonstrate → Follow → Practise → Compare → Improve → Build</a:t>
            </a:r>
          </a:p>
        </p:txBody>
      </p:sp>
      <p:sp>
        <p:nvSpPr>
          <p:cNvPr id="10" name="Rectangle 9"/>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12" name="TextBox 11"/>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What Just Happened?</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AI interpreted, classified and reformatted</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a:t>
            </a:r>
          </a:p>
        </p:txBody>
      </p:sp>
      <p:sp>
        <p:nvSpPr>
          <p:cNvPr id="8" name="Rounded Rectangle 7"/>
          <p:cNvSpPr/>
          <p:nvPr/>
        </p:nvSpPr>
        <p:spPr>
          <a:xfrm>
            <a:off x="822960" y="1600200"/>
            <a:ext cx="3200400" cy="3291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728216"/>
            <a:ext cx="2798064" cy="384048"/>
          </a:xfrm>
          <a:prstGeom prst="rect">
            <a:avLst/>
          </a:prstGeom>
          <a:noFill/>
        </p:spPr>
        <p:txBody>
          <a:bodyPr wrap="none">
            <a:spAutoFit/>
          </a:bodyPr>
          <a:lstStyle/>
          <a:p>
            <a:r>
              <a:rPr sz="1500" b="1">
                <a:solidFill>
                  <a:srgbClr val="236ABE"/>
                </a:solidFill>
              </a:rPr>
              <a:t>INTERPRET</a:t>
            </a:r>
          </a:p>
        </p:txBody>
      </p:sp>
      <p:sp>
        <p:nvSpPr>
          <p:cNvPr id="10" name="TextBox 9"/>
          <p:cNvSpPr txBox="1"/>
          <p:nvPr/>
        </p:nvSpPr>
        <p:spPr>
          <a:xfrm>
            <a:off x="1024128" y="2221992"/>
            <a:ext cx="2798064" cy="2542032"/>
          </a:xfrm>
          <a:prstGeom prst="rect">
            <a:avLst/>
          </a:prstGeom>
          <a:noFill/>
        </p:spPr>
        <p:txBody>
          <a:bodyPr wrap="square">
            <a:spAutoFit/>
          </a:bodyPr>
          <a:lstStyle/>
          <a:p>
            <a:r>
              <a:rPr sz="1050">
                <a:solidFill>
                  <a:srgbClr val="1C242D"/>
                </a:solidFill>
              </a:rPr>
              <a:t>It understood the meaning of the activities rather than merely matching words.</a:t>
            </a:r>
          </a:p>
        </p:txBody>
      </p:sp>
      <p:sp>
        <p:nvSpPr>
          <p:cNvPr id="11" name="Rounded Rectangle 10"/>
          <p:cNvSpPr/>
          <p:nvPr/>
        </p:nvSpPr>
        <p:spPr>
          <a:xfrm>
            <a:off x="4480560" y="1600200"/>
            <a:ext cx="3200400" cy="329184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728216"/>
            <a:ext cx="2798064" cy="384048"/>
          </a:xfrm>
          <a:prstGeom prst="rect">
            <a:avLst/>
          </a:prstGeom>
          <a:noFill/>
        </p:spPr>
        <p:txBody>
          <a:bodyPr wrap="none">
            <a:spAutoFit/>
          </a:bodyPr>
          <a:lstStyle/>
          <a:p>
            <a:r>
              <a:rPr sz="1500" b="1">
                <a:solidFill>
                  <a:srgbClr val="704CAE"/>
                </a:solidFill>
              </a:rPr>
              <a:t>CLASSIFY</a:t>
            </a:r>
          </a:p>
        </p:txBody>
      </p:sp>
      <p:sp>
        <p:nvSpPr>
          <p:cNvPr id="13" name="TextBox 12"/>
          <p:cNvSpPr txBox="1"/>
          <p:nvPr/>
        </p:nvSpPr>
        <p:spPr>
          <a:xfrm>
            <a:off x="4681728" y="2221992"/>
            <a:ext cx="2798064" cy="2542032"/>
          </a:xfrm>
          <a:prstGeom prst="rect">
            <a:avLst/>
          </a:prstGeom>
          <a:noFill/>
        </p:spPr>
        <p:txBody>
          <a:bodyPr wrap="square">
            <a:spAutoFit/>
          </a:bodyPr>
          <a:lstStyle/>
          <a:p>
            <a:r>
              <a:rPr sz="1050">
                <a:solidFill>
                  <a:srgbClr val="1C242D"/>
                </a:solidFill>
              </a:rPr>
              <a:t>It grouped items according to relationships and categories.</a:t>
            </a:r>
          </a:p>
        </p:txBody>
      </p:sp>
      <p:sp>
        <p:nvSpPr>
          <p:cNvPr id="14" name="Rounded Rectangle 13"/>
          <p:cNvSpPr/>
          <p:nvPr/>
        </p:nvSpPr>
        <p:spPr>
          <a:xfrm>
            <a:off x="8138160" y="1600200"/>
            <a:ext cx="3200400" cy="329184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339328" y="1728216"/>
            <a:ext cx="2798064" cy="384048"/>
          </a:xfrm>
          <a:prstGeom prst="rect">
            <a:avLst/>
          </a:prstGeom>
          <a:noFill/>
        </p:spPr>
        <p:txBody>
          <a:bodyPr wrap="none">
            <a:spAutoFit/>
          </a:bodyPr>
          <a:lstStyle/>
          <a:p>
            <a:r>
              <a:rPr sz="1500" b="1">
                <a:solidFill>
                  <a:srgbClr val="2C9A69"/>
                </a:solidFill>
              </a:rPr>
              <a:t>TRANSFORM</a:t>
            </a:r>
          </a:p>
        </p:txBody>
      </p:sp>
      <p:sp>
        <p:nvSpPr>
          <p:cNvPr id="16" name="TextBox 15"/>
          <p:cNvSpPr txBox="1"/>
          <p:nvPr/>
        </p:nvSpPr>
        <p:spPr>
          <a:xfrm>
            <a:off x="8339328" y="2221992"/>
            <a:ext cx="2798064" cy="2542032"/>
          </a:xfrm>
          <a:prstGeom prst="rect">
            <a:avLst/>
          </a:prstGeom>
          <a:noFill/>
        </p:spPr>
        <p:txBody>
          <a:bodyPr wrap="square">
            <a:spAutoFit/>
          </a:bodyPr>
          <a:lstStyle/>
          <a:p>
            <a:r>
              <a:rPr sz="1050">
                <a:solidFill>
                  <a:srgbClr val="1C242D"/>
                </a:solidFill>
              </a:rPr>
              <a:t>It changed the format without changing the underlying information.</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RESEARCH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100</a:t>
            </a:r>
          </a:p>
        </p:txBody>
      </p:sp>
      <p:sp>
        <p:nvSpPr>
          <p:cNvPr id="8" name="Rounded Rectangle 7"/>
          <p:cNvSpPr/>
          <p:nvPr/>
        </p:nvSpPr>
        <p:spPr>
          <a:xfrm>
            <a:off x="731520" y="2240280"/>
            <a:ext cx="2564891"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2455163"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3442715" y="2240280"/>
            <a:ext cx="2564891"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497579" y="2386584"/>
            <a:ext cx="2455163" cy="621792"/>
          </a:xfrm>
          <a:prstGeom prst="rect">
            <a:avLst/>
          </a:prstGeom>
          <a:noFill/>
        </p:spPr>
        <p:txBody>
          <a:bodyPr wrap="none">
            <a:spAutoFit/>
          </a:bodyPr>
          <a:lstStyle/>
          <a:p>
            <a:pPr algn="ctr"/>
            <a:r>
              <a:rPr sz="1100" b="1">
                <a:solidFill>
                  <a:srgbClr val="FFFFFF"/>
                </a:solidFill>
              </a:rPr>
              <a:t>SOURCE</a:t>
            </a:r>
          </a:p>
        </p:txBody>
      </p:sp>
      <p:sp>
        <p:nvSpPr>
          <p:cNvPr id="12" name="Rounded Rectangle 11"/>
          <p:cNvSpPr/>
          <p:nvPr/>
        </p:nvSpPr>
        <p:spPr>
          <a:xfrm>
            <a:off x="6153912" y="2240280"/>
            <a:ext cx="2564891"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208775" y="2386584"/>
            <a:ext cx="2455163" cy="621792"/>
          </a:xfrm>
          <a:prstGeom prst="rect">
            <a:avLst/>
          </a:prstGeom>
          <a:noFill/>
        </p:spPr>
        <p:txBody>
          <a:bodyPr wrap="none">
            <a:spAutoFit/>
          </a:bodyPr>
          <a:lstStyle/>
          <a:p>
            <a:pPr algn="ctr"/>
            <a:r>
              <a:rPr sz="1100" b="1">
                <a:solidFill>
                  <a:srgbClr val="FFFFFF"/>
                </a:solidFill>
              </a:rPr>
              <a:t>EXTRACT</a:t>
            </a:r>
          </a:p>
        </p:txBody>
      </p:sp>
      <p:sp>
        <p:nvSpPr>
          <p:cNvPr id="14" name="Rounded Rectangle 13"/>
          <p:cNvSpPr/>
          <p:nvPr/>
        </p:nvSpPr>
        <p:spPr>
          <a:xfrm>
            <a:off x="8865108" y="2240280"/>
            <a:ext cx="2564891"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919972" y="2386584"/>
            <a:ext cx="2455163" cy="621792"/>
          </a:xfrm>
          <a:prstGeom prst="rect">
            <a:avLst/>
          </a:prstGeom>
          <a:noFill/>
        </p:spPr>
        <p:txBody>
          <a:bodyPr wrap="none">
            <a:spAutoFit/>
          </a:bodyPr>
          <a:lstStyle/>
          <a:p>
            <a:pPr algn="ctr"/>
            <a:r>
              <a:rPr sz="1100" b="1">
                <a:solidFill>
                  <a:srgbClr val="FFFFFF"/>
                </a:solidFill>
              </a:rPr>
              <a:t>RULES</a:t>
            </a:r>
          </a:p>
        </p:txBody>
      </p:sp>
      <p:sp>
        <p:nvSpPr>
          <p:cNvPr id="16" name="Rounded Rectangle 15"/>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18" name="TextBox 17"/>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RESEARCH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Source-Grounded Academic Extraction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101</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an academic research assistant.
SOURCE: Use only the research document supplied.
EXTRACT: Research problem; objectives; research questions; methodology; population; sample; instrument; method of analysis; findings; conclusion; recommendations.
RULES: Do not introduce information from general knowledge. Do not invent missing statistics or references. Do not silently correct the author's methodology.
For absent information write: NOT STATED IN THE SUPPLIED DOCUMENT.
For every extracted point, identify where it appears in the source.</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RESEARCH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102</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Use one paper. Pick two details you already know are absent. Check whether the AI says NOT STATED or invents an answer.</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9 — CUSTOMER SERVICE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Classify, Respond, Escalate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103</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Reply to this customer.</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CUSTOMER SERVICE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104</a:t>
            </a:r>
          </a:p>
        </p:txBody>
      </p:sp>
      <p:sp>
        <p:nvSpPr>
          <p:cNvPr id="8" name="Rounded Rectangle 7"/>
          <p:cNvSpPr/>
          <p:nvPr/>
        </p:nvSpPr>
        <p:spPr>
          <a:xfrm>
            <a:off x="731520" y="2240280"/>
            <a:ext cx="1661159"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551431"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538983" y="2240280"/>
            <a:ext cx="1661159"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593848" y="2386584"/>
            <a:ext cx="1551431" cy="621792"/>
          </a:xfrm>
          <a:prstGeom prst="rect">
            <a:avLst/>
          </a:prstGeom>
          <a:noFill/>
        </p:spPr>
        <p:txBody>
          <a:bodyPr wrap="none">
            <a:spAutoFit/>
          </a:bodyPr>
          <a:lstStyle/>
          <a:p>
            <a:pPr algn="ctr"/>
            <a:r>
              <a:rPr sz="1100" b="1">
                <a:solidFill>
                  <a:srgbClr val="FFFFFF"/>
                </a:solidFill>
              </a:rPr>
              <a:t>CUSTOMER MESSAGE</a:t>
            </a:r>
          </a:p>
        </p:txBody>
      </p:sp>
      <p:sp>
        <p:nvSpPr>
          <p:cNvPr id="12" name="Rounded Rectangle 11"/>
          <p:cNvSpPr/>
          <p:nvPr/>
        </p:nvSpPr>
        <p:spPr>
          <a:xfrm>
            <a:off x="4346448" y="2240280"/>
            <a:ext cx="1661159"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401311" y="2386584"/>
            <a:ext cx="1551431" cy="621792"/>
          </a:xfrm>
          <a:prstGeom prst="rect">
            <a:avLst/>
          </a:prstGeom>
          <a:noFill/>
        </p:spPr>
        <p:txBody>
          <a:bodyPr wrap="none">
            <a:spAutoFit/>
          </a:bodyPr>
          <a:lstStyle/>
          <a:p>
            <a:pPr algn="ctr"/>
            <a:r>
              <a:rPr sz="1100" b="1">
                <a:solidFill>
                  <a:srgbClr val="FFFFFF"/>
                </a:solidFill>
              </a:rPr>
              <a:t>FIRST CLASSIFY AS</a:t>
            </a:r>
          </a:p>
        </p:txBody>
      </p:sp>
      <p:sp>
        <p:nvSpPr>
          <p:cNvPr id="14" name="Rounded Rectangle 13"/>
          <p:cNvSpPr/>
          <p:nvPr/>
        </p:nvSpPr>
        <p:spPr>
          <a:xfrm>
            <a:off x="6153912" y="2240280"/>
            <a:ext cx="1661159"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208775" y="2386584"/>
            <a:ext cx="1551431" cy="621792"/>
          </a:xfrm>
          <a:prstGeom prst="rect">
            <a:avLst/>
          </a:prstGeom>
          <a:noFill/>
        </p:spPr>
        <p:txBody>
          <a:bodyPr wrap="none">
            <a:spAutoFit/>
          </a:bodyPr>
          <a:lstStyle/>
          <a:p>
            <a:pPr algn="ctr"/>
            <a:r>
              <a:rPr sz="1100" b="1">
                <a:solidFill>
                  <a:srgbClr val="FFFFFF"/>
                </a:solidFill>
              </a:rPr>
              <a:t>THEN</a:t>
            </a:r>
          </a:p>
        </p:txBody>
      </p:sp>
      <p:sp>
        <p:nvSpPr>
          <p:cNvPr id="16" name="Rounded Rectangle 15"/>
          <p:cNvSpPr/>
          <p:nvPr/>
        </p:nvSpPr>
        <p:spPr>
          <a:xfrm>
            <a:off x="7961375" y="2240280"/>
            <a:ext cx="1661159"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016239" y="2386584"/>
            <a:ext cx="1551431" cy="621792"/>
          </a:xfrm>
          <a:prstGeom prst="rect">
            <a:avLst/>
          </a:prstGeom>
          <a:noFill/>
        </p:spPr>
        <p:txBody>
          <a:bodyPr wrap="none">
            <a:spAutoFit/>
          </a:bodyPr>
          <a:lstStyle/>
          <a:p>
            <a:pPr algn="ctr"/>
            <a:r>
              <a:rPr sz="1100" b="1">
                <a:solidFill>
                  <a:srgbClr val="FFFFFF"/>
                </a:solidFill>
              </a:rPr>
              <a:t>TONE</a:t>
            </a:r>
          </a:p>
        </p:txBody>
      </p:sp>
      <p:sp>
        <p:nvSpPr>
          <p:cNvPr id="18" name="Rounded Rectangle 17"/>
          <p:cNvSpPr/>
          <p:nvPr/>
        </p:nvSpPr>
        <p:spPr>
          <a:xfrm>
            <a:off x="9768839" y="2240280"/>
            <a:ext cx="1661159"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823703" y="2386584"/>
            <a:ext cx="1551431" cy="621792"/>
          </a:xfrm>
          <a:prstGeom prst="rect">
            <a:avLst/>
          </a:prstGeom>
          <a:noFill/>
        </p:spPr>
        <p:txBody>
          <a:bodyPr wrap="none">
            <a:spAutoFit/>
          </a:bodyPr>
          <a:lstStyle/>
          <a:p>
            <a:pPr algn="ctr"/>
            <a:r>
              <a:rPr sz="1100" b="1">
                <a:solidFill>
                  <a:srgbClr val="FFFFFF"/>
                </a:solidFill>
              </a:rPr>
              <a:t>DO NOT</a:t>
            </a:r>
          </a:p>
        </p:txBody>
      </p:sp>
      <p:sp>
        <p:nvSpPr>
          <p:cNvPr id="20" name="Rounded Rectangle 19"/>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2" name="TextBox 21"/>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CUSTOMER SERVICE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Classify, Respond, Escalate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105</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customer-service assistant for [COMPANY].
CUSTOMER MESSAGE: [PASTE MESSAGE]
FIRST CLASSIFY AS: Enquiry; complaint; payment issue; technical issue; refund request; urgent escalation; other.
THEN: Identify what the customer needs. Draft an appropriate response. Identify any action required internally.
TONE: Warm, professional and natural Nigerian business English.
DO NOT: Promise a refund without authorisation. Invent transaction information. Promise an unapproved deadline. Expose confidential information.
If human approval is required, clearly state: HUMAN APPROVAL REQUIRED.</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CUSTOMER SERVICE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106</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Test with a customer demanding an immediate refund. Check whether the AI promises something it is not authorised to approve.</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10 — AUTOMATION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Map the Workflow Before Choosing Tools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107</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Automate our visitor follow-up.</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AUTOMATION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108</a:t>
            </a:r>
          </a:p>
        </p:txBody>
      </p:sp>
      <p:sp>
        <p:nvSpPr>
          <p:cNvPr id="8" name="Rounded Rectangle 7"/>
          <p:cNvSpPr/>
          <p:nvPr/>
        </p:nvSpPr>
        <p:spPr>
          <a:xfrm>
            <a:off x="731520" y="2240280"/>
            <a:ext cx="1661159"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551431"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538983" y="2240280"/>
            <a:ext cx="1661159"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593848" y="2386584"/>
            <a:ext cx="1551431" cy="621792"/>
          </a:xfrm>
          <a:prstGeom prst="rect">
            <a:avLst/>
          </a:prstGeom>
          <a:noFill/>
        </p:spPr>
        <p:txBody>
          <a:bodyPr wrap="none">
            <a:spAutoFit/>
          </a:bodyPr>
          <a:lstStyle/>
          <a:p>
            <a:pPr algn="ctr"/>
            <a:r>
              <a:rPr sz="1100" b="1">
                <a:solidFill>
                  <a:srgbClr val="FFFFFF"/>
                </a:solidFill>
              </a:rPr>
              <a:t>PROBLEM</a:t>
            </a:r>
          </a:p>
        </p:txBody>
      </p:sp>
      <p:sp>
        <p:nvSpPr>
          <p:cNvPr id="12" name="Rounded Rectangle 11"/>
          <p:cNvSpPr/>
          <p:nvPr/>
        </p:nvSpPr>
        <p:spPr>
          <a:xfrm>
            <a:off x="4346448" y="2240280"/>
            <a:ext cx="1661159"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401311" y="2386584"/>
            <a:ext cx="1551431" cy="621792"/>
          </a:xfrm>
          <a:prstGeom prst="rect">
            <a:avLst/>
          </a:prstGeom>
          <a:noFill/>
        </p:spPr>
        <p:txBody>
          <a:bodyPr wrap="none">
            <a:spAutoFit/>
          </a:bodyPr>
          <a:lstStyle/>
          <a:p>
            <a:pPr algn="ctr"/>
            <a:r>
              <a:rPr sz="1100" b="1">
                <a:solidFill>
                  <a:srgbClr val="FFFFFF"/>
                </a:solidFill>
              </a:rPr>
              <a:t>IDENTIFY</a:t>
            </a:r>
          </a:p>
        </p:txBody>
      </p:sp>
      <p:sp>
        <p:nvSpPr>
          <p:cNvPr id="14" name="Rounded Rectangle 13"/>
          <p:cNvSpPr/>
          <p:nvPr/>
        </p:nvSpPr>
        <p:spPr>
          <a:xfrm>
            <a:off x="6153912" y="2240280"/>
            <a:ext cx="1661159"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208775" y="2386584"/>
            <a:ext cx="1551431" cy="621792"/>
          </a:xfrm>
          <a:prstGeom prst="rect">
            <a:avLst/>
          </a:prstGeom>
          <a:noFill/>
        </p:spPr>
        <p:txBody>
          <a:bodyPr wrap="none">
            <a:spAutoFit/>
          </a:bodyPr>
          <a:lstStyle/>
          <a:p>
            <a:pPr algn="ctr"/>
            <a:r>
              <a:rPr sz="1100" b="1">
                <a:solidFill>
                  <a:srgbClr val="FFFFFF"/>
                </a:solidFill>
              </a:rPr>
              <a:t>FIRST OUTPUT</a:t>
            </a:r>
          </a:p>
        </p:txBody>
      </p:sp>
      <p:sp>
        <p:nvSpPr>
          <p:cNvPr id="16" name="Rounded Rectangle 15"/>
          <p:cNvSpPr/>
          <p:nvPr/>
        </p:nvSpPr>
        <p:spPr>
          <a:xfrm>
            <a:off x="7961375" y="2240280"/>
            <a:ext cx="1661159"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016239" y="2386584"/>
            <a:ext cx="1551431" cy="621792"/>
          </a:xfrm>
          <a:prstGeom prst="rect">
            <a:avLst/>
          </a:prstGeom>
          <a:noFill/>
        </p:spPr>
        <p:txBody>
          <a:bodyPr wrap="none">
            <a:spAutoFit/>
          </a:bodyPr>
          <a:lstStyle/>
          <a:p>
            <a:pPr algn="ctr"/>
            <a:r>
              <a:rPr sz="1100" b="1">
                <a:solidFill>
                  <a:srgbClr val="FFFFFF"/>
                </a:solidFill>
              </a:rPr>
              <a:t>SECOND OUTPUT</a:t>
            </a:r>
          </a:p>
        </p:txBody>
      </p:sp>
      <p:sp>
        <p:nvSpPr>
          <p:cNvPr id="18" name="Rounded Rectangle 17"/>
          <p:cNvSpPr/>
          <p:nvPr/>
        </p:nvSpPr>
        <p:spPr>
          <a:xfrm>
            <a:off x="9768839" y="2240280"/>
            <a:ext cx="1661159"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823703" y="2386584"/>
            <a:ext cx="1551431" cy="621792"/>
          </a:xfrm>
          <a:prstGeom prst="rect">
            <a:avLst/>
          </a:prstGeom>
          <a:noFill/>
        </p:spPr>
        <p:txBody>
          <a:bodyPr wrap="none">
            <a:spAutoFit/>
          </a:bodyPr>
          <a:lstStyle/>
          <a:p>
            <a:pPr algn="ctr"/>
            <a:r>
              <a:rPr sz="1100" b="1">
                <a:solidFill>
                  <a:srgbClr val="FFFFFF"/>
                </a:solidFill>
              </a:rPr>
              <a:t>THIRD OUTPUT</a:t>
            </a:r>
          </a:p>
        </p:txBody>
      </p:sp>
      <p:sp>
        <p:nvSpPr>
          <p:cNvPr id="20" name="Rounded Rectangle 19"/>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2" name="TextBox 21"/>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AUTOMATION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Map the Workflow Before Choosing Tools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109</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workflow automation consultant.
PROBLEM: First-time visitor follow-up is inconsistent.
Before recommending any technology, map the workflow.
IDENTIFY:
1. Trigger
2. Information captured
3. Decisions required
4. People involved
5. Assignment rules
6. Actions
7. Messages
8. Waiting periods
9. Reminders
10. Escalations
11. Human approvals
12. Completion condition
13. Records that must be stored
FIRST OUTPUT: Show the current manual workflow.
SECOND OUTPUT: Show the proposed automated workflow.
THIRD OUTPUT: Identify where AI is genuinely useful and where ordinary rule-based automation is sufficient.
Do not recommend software yet.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AI Is Bigger Than Generative AI</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 simplified map</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a:t>
            </a:r>
          </a:p>
        </p:txBody>
      </p:sp>
      <p:sp>
        <p:nvSpPr>
          <p:cNvPr id="8" name="Rounded Rectangle 7"/>
          <p:cNvSpPr/>
          <p:nvPr/>
        </p:nvSpPr>
        <p:spPr>
          <a:xfrm>
            <a:off x="4251960" y="1325880"/>
            <a:ext cx="3657600" cy="82296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453128" y="1453895"/>
            <a:ext cx="3255264" cy="384048"/>
          </a:xfrm>
          <a:prstGeom prst="rect">
            <a:avLst/>
          </a:prstGeom>
          <a:noFill/>
        </p:spPr>
        <p:txBody>
          <a:bodyPr wrap="none">
            <a:spAutoFit/>
          </a:bodyPr>
          <a:lstStyle/>
          <a:p>
            <a:r>
              <a:rPr sz="1500" b="1">
                <a:solidFill>
                  <a:srgbClr val="236ABE"/>
                </a:solidFill>
              </a:rPr>
              <a:t>ARTIFICIAL INTELLIGENCE</a:t>
            </a:r>
          </a:p>
        </p:txBody>
      </p:sp>
      <p:sp>
        <p:nvSpPr>
          <p:cNvPr id="10" name="TextBox 9"/>
          <p:cNvSpPr txBox="1"/>
          <p:nvPr/>
        </p:nvSpPr>
        <p:spPr>
          <a:xfrm>
            <a:off x="4453128" y="1947672"/>
            <a:ext cx="3255264" cy="73152"/>
          </a:xfrm>
          <a:prstGeom prst="rect">
            <a:avLst/>
          </a:prstGeom>
          <a:noFill/>
        </p:spPr>
        <p:txBody>
          <a:bodyPr wrap="square">
            <a:spAutoFit/>
          </a:bodyPr>
          <a:lstStyle/>
          <a:p>
            <a:r>
              <a:rPr sz="1050">
                <a:solidFill>
                  <a:srgbClr val="1C242D"/>
                </a:solidFill>
              </a:rPr>
              <a:t>The wider field</a:t>
            </a:r>
          </a:p>
        </p:txBody>
      </p:sp>
      <p:sp>
        <p:nvSpPr>
          <p:cNvPr id="11" name="Rounded Rectangle 10"/>
          <p:cNvSpPr/>
          <p:nvPr/>
        </p:nvSpPr>
        <p:spPr>
          <a:xfrm>
            <a:off x="640080" y="2514600"/>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41247" y="2642616"/>
            <a:ext cx="2112264" cy="384048"/>
          </a:xfrm>
          <a:prstGeom prst="rect">
            <a:avLst/>
          </a:prstGeom>
          <a:noFill/>
        </p:spPr>
        <p:txBody>
          <a:bodyPr wrap="none">
            <a:spAutoFit/>
          </a:bodyPr>
          <a:lstStyle/>
          <a:p>
            <a:r>
              <a:rPr sz="1500" b="1">
                <a:solidFill>
                  <a:srgbClr val="236ABE"/>
                </a:solidFill>
              </a:rPr>
              <a:t>Machine Learning</a:t>
            </a:r>
          </a:p>
        </p:txBody>
      </p:sp>
      <p:sp>
        <p:nvSpPr>
          <p:cNvPr id="13" name="Rounded Rectangle 12"/>
          <p:cNvSpPr/>
          <p:nvPr/>
        </p:nvSpPr>
        <p:spPr>
          <a:xfrm>
            <a:off x="3474720" y="2514600"/>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3675887" y="2642616"/>
            <a:ext cx="2112264" cy="384048"/>
          </a:xfrm>
          <a:prstGeom prst="rect">
            <a:avLst/>
          </a:prstGeom>
          <a:noFill/>
        </p:spPr>
        <p:txBody>
          <a:bodyPr wrap="none">
            <a:spAutoFit/>
          </a:bodyPr>
          <a:lstStyle/>
          <a:p>
            <a:r>
              <a:rPr sz="1500" b="1">
                <a:solidFill>
                  <a:srgbClr val="704CAE"/>
                </a:solidFill>
              </a:rPr>
              <a:t>Deep Learning</a:t>
            </a:r>
          </a:p>
        </p:txBody>
      </p:sp>
      <p:sp>
        <p:nvSpPr>
          <p:cNvPr id="15" name="Rounded Rectangle 14"/>
          <p:cNvSpPr/>
          <p:nvPr/>
        </p:nvSpPr>
        <p:spPr>
          <a:xfrm>
            <a:off x="6309360" y="2514600"/>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10528" y="2642616"/>
            <a:ext cx="2112264" cy="384048"/>
          </a:xfrm>
          <a:prstGeom prst="rect">
            <a:avLst/>
          </a:prstGeom>
          <a:noFill/>
        </p:spPr>
        <p:txBody>
          <a:bodyPr wrap="none">
            <a:spAutoFit/>
          </a:bodyPr>
          <a:lstStyle/>
          <a:p>
            <a:r>
              <a:rPr sz="1500" b="1">
                <a:solidFill>
                  <a:srgbClr val="2DBAD5"/>
                </a:solidFill>
              </a:rPr>
              <a:t>Natural Language Processing</a:t>
            </a:r>
          </a:p>
        </p:txBody>
      </p:sp>
      <p:sp>
        <p:nvSpPr>
          <p:cNvPr id="17" name="Rounded Rectangle 16"/>
          <p:cNvSpPr/>
          <p:nvPr/>
        </p:nvSpPr>
        <p:spPr>
          <a:xfrm>
            <a:off x="9144000" y="2514600"/>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345168" y="2642616"/>
            <a:ext cx="2112264" cy="384048"/>
          </a:xfrm>
          <a:prstGeom prst="rect">
            <a:avLst/>
          </a:prstGeom>
          <a:noFill/>
        </p:spPr>
        <p:txBody>
          <a:bodyPr wrap="none">
            <a:spAutoFit/>
          </a:bodyPr>
          <a:lstStyle/>
          <a:p>
            <a:r>
              <a:rPr sz="1500" b="1">
                <a:solidFill>
                  <a:srgbClr val="2C9A69"/>
                </a:solidFill>
              </a:rPr>
              <a:t>Computer Vision</a:t>
            </a:r>
          </a:p>
        </p:txBody>
      </p:sp>
      <p:sp>
        <p:nvSpPr>
          <p:cNvPr id="19" name="Rounded Rectangle 18"/>
          <p:cNvSpPr/>
          <p:nvPr/>
        </p:nvSpPr>
        <p:spPr>
          <a:xfrm>
            <a:off x="640080" y="3749039"/>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41247" y="3877055"/>
            <a:ext cx="2112264" cy="384048"/>
          </a:xfrm>
          <a:prstGeom prst="rect">
            <a:avLst/>
          </a:prstGeom>
          <a:noFill/>
        </p:spPr>
        <p:txBody>
          <a:bodyPr wrap="none">
            <a:spAutoFit/>
          </a:bodyPr>
          <a:lstStyle/>
          <a:p>
            <a:r>
              <a:rPr sz="1500" b="1">
                <a:solidFill>
                  <a:srgbClr val="E78734"/>
                </a:solidFill>
              </a:rPr>
              <a:t>Speech AI</a:t>
            </a:r>
          </a:p>
        </p:txBody>
      </p:sp>
      <p:sp>
        <p:nvSpPr>
          <p:cNvPr id="21" name="Rounded Rectangle 20"/>
          <p:cNvSpPr/>
          <p:nvPr/>
        </p:nvSpPr>
        <p:spPr>
          <a:xfrm>
            <a:off x="3474720" y="3749039"/>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675887" y="3877055"/>
            <a:ext cx="2112264" cy="384048"/>
          </a:xfrm>
          <a:prstGeom prst="rect">
            <a:avLst/>
          </a:prstGeom>
          <a:noFill/>
        </p:spPr>
        <p:txBody>
          <a:bodyPr wrap="none">
            <a:spAutoFit/>
          </a:bodyPr>
          <a:lstStyle/>
          <a:p>
            <a:r>
              <a:rPr sz="1500" b="1">
                <a:solidFill>
                  <a:srgbClr val="E5AE38"/>
                </a:solidFill>
              </a:rPr>
              <a:t>Robotics</a:t>
            </a:r>
          </a:p>
        </p:txBody>
      </p:sp>
      <p:sp>
        <p:nvSpPr>
          <p:cNvPr id="23" name="Rounded Rectangle 22"/>
          <p:cNvSpPr/>
          <p:nvPr/>
        </p:nvSpPr>
        <p:spPr>
          <a:xfrm>
            <a:off x="6309360" y="3749039"/>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510528" y="3877055"/>
            <a:ext cx="2112264" cy="384048"/>
          </a:xfrm>
          <a:prstGeom prst="rect">
            <a:avLst/>
          </a:prstGeom>
          <a:noFill/>
        </p:spPr>
        <p:txBody>
          <a:bodyPr wrap="none">
            <a:spAutoFit/>
          </a:bodyPr>
          <a:lstStyle/>
          <a:p>
            <a:r>
              <a:rPr sz="1500" b="1">
                <a:solidFill>
                  <a:srgbClr val="236ABE"/>
                </a:solidFill>
              </a:rPr>
              <a:t>Recommendation Systems</a:t>
            </a:r>
          </a:p>
        </p:txBody>
      </p:sp>
      <p:sp>
        <p:nvSpPr>
          <p:cNvPr id="25" name="Rounded Rectangle 24"/>
          <p:cNvSpPr/>
          <p:nvPr/>
        </p:nvSpPr>
        <p:spPr>
          <a:xfrm>
            <a:off x="9144000" y="3749039"/>
            <a:ext cx="2514600" cy="86868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345168" y="3877055"/>
            <a:ext cx="2112264" cy="384048"/>
          </a:xfrm>
          <a:prstGeom prst="rect">
            <a:avLst/>
          </a:prstGeom>
          <a:noFill/>
        </p:spPr>
        <p:txBody>
          <a:bodyPr wrap="none">
            <a:spAutoFit/>
          </a:bodyPr>
          <a:lstStyle/>
          <a:p>
            <a:r>
              <a:rPr sz="1500" b="1">
                <a:solidFill>
                  <a:srgbClr val="704CAE"/>
                </a:solidFill>
              </a:rPr>
              <a:t>Generative AI</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AUTOMATION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110</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Draw the manual workflow on paper first. Compare it with the AI's map. Correct missing steps before discussing software.</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Prompting Pattern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Across every field, the same thinking keeps returning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111</a:t>
            </a:r>
          </a:p>
        </p:txBody>
      </p:sp>
      <p:sp>
        <p:nvSpPr>
          <p:cNvPr id="8" name="Rounded Rectangle 7"/>
          <p:cNvSpPr/>
          <p:nvPr/>
        </p:nvSpPr>
        <p:spPr>
          <a:xfrm>
            <a:off x="731520" y="2194560"/>
            <a:ext cx="1661159"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40864"/>
            <a:ext cx="1551431" cy="621792"/>
          </a:xfrm>
          <a:prstGeom prst="rect">
            <a:avLst/>
          </a:prstGeom>
          <a:noFill/>
        </p:spPr>
        <p:txBody>
          <a:bodyPr wrap="none">
            <a:spAutoFit/>
          </a:bodyPr>
          <a:lstStyle/>
          <a:p>
            <a:pPr algn="ctr"/>
            <a:r>
              <a:rPr sz="1100" b="1">
                <a:solidFill>
                  <a:srgbClr val="FFFFFF"/>
                </a:solidFill>
              </a:rPr>
              <a:t>DEFINE PROBLEM</a:t>
            </a:r>
          </a:p>
        </p:txBody>
      </p:sp>
      <p:sp>
        <p:nvSpPr>
          <p:cNvPr id="10" name="Rounded Rectangle 9"/>
          <p:cNvSpPr/>
          <p:nvPr/>
        </p:nvSpPr>
        <p:spPr>
          <a:xfrm>
            <a:off x="2538983" y="2194560"/>
            <a:ext cx="1661159"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593848" y="2340864"/>
            <a:ext cx="1551431" cy="621792"/>
          </a:xfrm>
          <a:prstGeom prst="rect">
            <a:avLst/>
          </a:prstGeom>
          <a:noFill/>
        </p:spPr>
        <p:txBody>
          <a:bodyPr wrap="none">
            <a:spAutoFit/>
          </a:bodyPr>
          <a:lstStyle/>
          <a:p>
            <a:pPr algn="ctr"/>
            <a:r>
              <a:rPr sz="1100" b="1">
                <a:solidFill>
                  <a:srgbClr val="FFFFFF"/>
                </a:solidFill>
              </a:rPr>
              <a:t>SET CONTEXT</a:t>
            </a:r>
          </a:p>
        </p:txBody>
      </p:sp>
      <p:sp>
        <p:nvSpPr>
          <p:cNvPr id="12" name="Rounded Rectangle 11"/>
          <p:cNvSpPr/>
          <p:nvPr/>
        </p:nvSpPr>
        <p:spPr>
          <a:xfrm>
            <a:off x="4346448" y="2194560"/>
            <a:ext cx="1661159"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401311" y="2340864"/>
            <a:ext cx="1551431" cy="621792"/>
          </a:xfrm>
          <a:prstGeom prst="rect">
            <a:avLst/>
          </a:prstGeom>
          <a:noFill/>
        </p:spPr>
        <p:txBody>
          <a:bodyPr wrap="none">
            <a:spAutoFit/>
          </a:bodyPr>
          <a:lstStyle/>
          <a:p>
            <a:pPr algn="ctr"/>
            <a:r>
              <a:rPr sz="1100" b="1">
                <a:solidFill>
                  <a:srgbClr val="FFFFFF"/>
                </a:solidFill>
              </a:rPr>
              <a:t>PROVIDE INPUT</a:t>
            </a:r>
          </a:p>
        </p:txBody>
      </p:sp>
      <p:sp>
        <p:nvSpPr>
          <p:cNvPr id="14" name="Rounded Rectangle 13"/>
          <p:cNvSpPr/>
          <p:nvPr/>
        </p:nvSpPr>
        <p:spPr>
          <a:xfrm>
            <a:off x="6153912" y="2194560"/>
            <a:ext cx="1661159"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208775" y="2340864"/>
            <a:ext cx="1551431" cy="621792"/>
          </a:xfrm>
          <a:prstGeom prst="rect">
            <a:avLst/>
          </a:prstGeom>
          <a:noFill/>
        </p:spPr>
        <p:txBody>
          <a:bodyPr wrap="none">
            <a:spAutoFit/>
          </a:bodyPr>
          <a:lstStyle/>
          <a:p>
            <a:pPr algn="ctr"/>
            <a:r>
              <a:rPr sz="1100" b="1">
                <a:solidFill>
                  <a:srgbClr val="FFFFFF"/>
                </a:solidFill>
              </a:rPr>
              <a:t>SET BOUNDARIES</a:t>
            </a:r>
          </a:p>
        </p:txBody>
      </p:sp>
      <p:sp>
        <p:nvSpPr>
          <p:cNvPr id="16" name="Rounded Rectangle 15"/>
          <p:cNvSpPr/>
          <p:nvPr/>
        </p:nvSpPr>
        <p:spPr>
          <a:xfrm>
            <a:off x="7961375" y="2194560"/>
            <a:ext cx="1661159"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016239" y="2340864"/>
            <a:ext cx="1551431" cy="621792"/>
          </a:xfrm>
          <a:prstGeom prst="rect">
            <a:avLst/>
          </a:prstGeom>
          <a:noFill/>
        </p:spPr>
        <p:txBody>
          <a:bodyPr wrap="none">
            <a:spAutoFit/>
          </a:bodyPr>
          <a:lstStyle/>
          <a:p>
            <a:pPr algn="ctr"/>
            <a:r>
              <a:rPr sz="1100" b="1">
                <a:solidFill>
                  <a:srgbClr val="FFFFFF"/>
                </a:solidFill>
              </a:rPr>
              <a:t>CONTROL OUTPUT</a:t>
            </a:r>
          </a:p>
        </p:txBody>
      </p:sp>
      <p:sp>
        <p:nvSpPr>
          <p:cNvPr id="18" name="Rounded Rectangle 17"/>
          <p:cNvSpPr/>
          <p:nvPr/>
        </p:nvSpPr>
        <p:spPr>
          <a:xfrm>
            <a:off x="9768839" y="2194560"/>
            <a:ext cx="1661159"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823703" y="2340864"/>
            <a:ext cx="1551431" cy="621792"/>
          </a:xfrm>
          <a:prstGeom prst="rect">
            <a:avLst/>
          </a:prstGeom>
          <a:noFill/>
        </p:spPr>
        <p:txBody>
          <a:bodyPr wrap="none">
            <a:spAutoFit/>
          </a:bodyPr>
          <a:lstStyle/>
          <a:p>
            <a:pPr algn="ctr"/>
            <a:r>
              <a:rPr sz="1100" b="1">
                <a:solidFill>
                  <a:srgbClr val="FFFFFF"/>
                </a:solidFill>
              </a:rPr>
              <a:t>CHECK QUALITY</a:t>
            </a:r>
          </a:p>
        </p:txBody>
      </p:sp>
      <p:sp>
        <p:nvSpPr>
          <p:cNvPr id="20" name="Rounded Rectangle 19"/>
          <p:cNvSpPr/>
          <p:nvPr/>
        </p:nvSpPr>
        <p:spPr>
          <a:xfrm>
            <a:off x="1005840" y="4023360"/>
            <a:ext cx="1005840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207008" y="4151376"/>
            <a:ext cx="9656064" cy="384048"/>
          </a:xfrm>
          <a:prstGeom prst="rect">
            <a:avLst/>
          </a:prstGeom>
          <a:noFill/>
        </p:spPr>
        <p:txBody>
          <a:bodyPr wrap="none">
            <a:spAutoFit/>
          </a:bodyPr>
          <a:lstStyle/>
          <a:p>
            <a:r>
              <a:rPr sz="1500" b="1">
                <a:solidFill>
                  <a:srgbClr val="E5AE38"/>
                </a:solidFill>
              </a:rPr>
              <a:t>TRANSFERABLE SKILL</a:t>
            </a:r>
          </a:p>
        </p:txBody>
      </p:sp>
      <p:sp>
        <p:nvSpPr>
          <p:cNvPr id="22" name="TextBox 21"/>
          <p:cNvSpPr txBox="1"/>
          <p:nvPr/>
        </p:nvSpPr>
        <p:spPr>
          <a:xfrm>
            <a:off x="1207008" y="4645152"/>
            <a:ext cx="9656064" cy="256032"/>
          </a:xfrm>
          <a:prstGeom prst="rect">
            <a:avLst/>
          </a:prstGeom>
          <a:noFill/>
        </p:spPr>
        <p:txBody>
          <a:bodyPr wrap="square">
            <a:spAutoFit/>
          </a:bodyPr>
          <a:lstStyle/>
          <a:p>
            <a:r>
              <a:rPr sz="1050">
                <a:solidFill>
                  <a:srgbClr val="1C242D"/>
                </a:solidFill>
              </a:rPr>
              <a:t>The profession changes. The discipline of clear instructions, evidence, constraints and review remains.</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Module 2 Final Challenge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Build a professional prompt in your own field</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112</a:t>
            </a:r>
          </a:p>
        </p:txBody>
      </p:sp>
      <p:sp>
        <p:nvSpPr>
          <p:cNvPr id="8" name="Rounded Rectangle 7"/>
          <p:cNvSpPr/>
          <p:nvPr/>
        </p:nvSpPr>
        <p:spPr>
          <a:xfrm>
            <a:off x="777240" y="1325880"/>
            <a:ext cx="10607040" cy="44348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941832" y="1463039"/>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24128" y="1490472"/>
            <a:ext cx="1234440" cy="182880"/>
          </a:xfrm>
          <a:prstGeom prst="rect">
            <a:avLst/>
          </a:prstGeom>
          <a:noFill/>
        </p:spPr>
        <p:txBody>
          <a:bodyPr wrap="none">
            <a:spAutoFit/>
          </a:bodyPr>
          <a:lstStyle/>
          <a:p>
            <a:r>
              <a:rPr sz="800" b="1">
                <a:solidFill>
                  <a:srgbClr val="FFFFFF"/>
                </a:solidFill>
              </a:rPr>
              <a:t>CAPSTONE</a:t>
            </a:r>
          </a:p>
        </p:txBody>
      </p:sp>
      <p:sp>
        <p:nvSpPr>
          <p:cNvPr id="11" name="TextBox 10"/>
          <p:cNvSpPr txBox="1"/>
          <p:nvPr/>
        </p:nvSpPr>
        <p:spPr>
          <a:xfrm>
            <a:off x="1033271" y="1892807"/>
            <a:ext cx="10094976" cy="3685031"/>
          </a:xfrm>
          <a:prstGeom prst="rect">
            <a:avLst/>
          </a:prstGeom>
          <a:noFill/>
        </p:spPr>
        <p:txBody>
          <a:bodyPr wrap="none">
            <a:spAutoFit/>
          </a:bodyPr>
          <a:lstStyle/>
          <a:p>
            <a:r>
              <a:rPr sz="1200">
                <a:solidFill>
                  <a:srgbClr val="1C242D"/>
                </a:solidFill>
                <a:latin typeface="Aptos Mono"/>
              </a:rPr>
              <a:t>Choose one field or real task.
Build a prompt using:
ROLE
GOAL
CONTEXT
INPUT
REQUIREMENTS
CONSTRAINTS
OUTPUT FORMAT
QUALITY CHECK
Run it. Save Version 1. Critique it. Diagnose weaknesses. Improve the prompt. Run Version 2.</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Final Reflection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Compare Version 1 and Version 2</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113</a:t>
            </a:r>
          </a:p>
        </p:txBody>
      </p:sp>
      <p:sp>
        <p:nvSpPr>
          <p:cNvPr id="8" name="TextBox 7"/>
          <p:cNvSpPr txBox="1"/>
          <p:nvPr/>
        </p:nvSpPr>
        <p:spPr>
          <a:xfrm>
            <a:off x="914400" y="1508760"/>
            <a:ext cx="10058400" cy="4389120"/>
          </a:xfrm>
          <a:prstGeom prst="rect">
            <a:avLst/>
          </a:prstGeom>
          <a:noFill/>
        </p:spPr>
        <p:txBody>
          <a:bodyPr wrap="square">
            <a:spAutoFit/>
          </a:bodyPr>
          <a:lstStyle/>
          <a:p>
            <a:pPr>
              <a:spcAft>
                <a:spcPts val="800"/>
              </a:spcAft>
              <a:defRPr sz="2000">
                <a:solidFill>
                  <a:srgbClr val="FFFFFF"/>
                </a:solidFill>
              </a:defRPr>
            </a:pPr>
            <a:r>
              <a:t>• What changed?</a:t>
            </a:r>
          </a:p>
          <a:p>
            <a:pPr>
              <a:spcAft>
                <a:spcPts val="800"/>
              </a:spcAft>
              <a:defRPr sz="2000">
                <a:solidFill>
                  <a:srgbClr val="FFFFFF"/>
                </a:solidFill>
              </a:defRPr>
            </a:pPr>
            <a:r>
              <a:t>• Why did it change?</a:t>
            </a:r>
          </a:p>
          <a:p>
            <a:pPr>
              <a:spcAft>
                <a:spcPts val="800"/>
              </a:spcAft>
              <a:defRPr sz="2000">
                <a:solidFill>
                  <a:srgbClr val="FFFFFF"/>
                </a:solidFill>
              </a:defRPr>
            </a:pPr>
            <a:r>
              <a:t>• Which instruction had the greatest effect?</a:t>
            </a:r>
          </a:p>
          <a:p>
            <a:pPr>
              <a:spcAft>
                <a:spcPts val="800"/>
              </a:spcAft>
              <a:defRPr sz="2000">
                <a:solidFill>
                  <a:srgbClr val="FFFFFF"/>
                </a:solidFill>
              </a:defRPr>
            </a:pPr>
            <a:r>
              <a:t>• What information was missing?</a:t>
            </a:r>
          </a:p>
          <a:p>
            <a:pPr>
              <a:spcAft>
                <a:spcPts val="800"/>
              </a:spcAft>
              <a:defRPr sz="2000">
                <a:solidFill>
                  <a:srgbClr val="FFFFFF"/>
                </a:solidFill>
              </a:defRPr>
            </a:pPr>
            <a:r>
              <a:t>• What did the AI assume?</a:t>
            </a:r>
          </a:p>
          <a:p>
            <a:pPr>
              <a:spcAft>
                <a:spcPts val="800"/>
              </a:spcAft>
              <a:defRPr sz="2000">
                <a:solidFill>
                  <a:srgbClr val="FFFFFF"/>
                </a:solidFill>
              </a:defRPr>
            </a:pPr>
            <a:r>
              <a:t>• What would make the output professionally usable?</a:t>
            </a:r>
          </a:p>
          <a:p>
            <a:pPr>
              <a:spcAft>
                <a:spcPts val="800"/>
              </a:spcAft>
              <a:defRPr sz="2000">
                <a:solidFill>
                  <a:srgbClr val="FFFFFF"/>
                </a:solidFill>
              </a:defRPr>
            </a:pPr>
            <a:r>
              <a:t>• What still requires human judgement?</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The Full Learning Progression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Where Modules 1 &amp; 2 lead</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114</a:t>
            </a:r>
          </a:p>
        </p:txBody>
      </p:sp>
      <p:sp>
        <p:nvSpPr>
          <p:cNvPr id="8" name="Rounded Rectangle 7"/>
          <p:cNvSpPr/>
          <p:nvPr/>
        </p:nvSpPr>
        <p:spPr>
          <a:xfrm>
            <a:off x="731520" y="2148840"/>
            <a:ext cx="2022652"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1912924" cy="621792"/>
          </a:xfrm>
          <a:prstGeom prst="rect">
            <a:avLst/>
          </a:prstGeom>
          <a:noFill/>
        </p:spPr>
        <p:txBody>
          <a:bodyPr wrap="none">
            <a:spAutoFit/>
          </a:bodyPr>
          <a:lstStyle/>
          <a:p>
            <a:pPr algn="ctr"/>
            <a:r>
              <a:rPr sz="1100" b="1">
                <a:solidFill>
                  <a:srgbClr val="FFFFFF"/>
                </a:solidFill>
              </a:rPr>
              <a:t>UNDERSTAND AI</a:t>
            </a:r>
          </a:p>
        </p:txBody>
      </p:sp>
      <p:sp>
        <p:nvSpPr>
          <p:cNvPr id="10" name="Rounded Rectangle 9"/>
          <p:cNvSpPr/>
          <p:nvPr/>
        </p:nvSpPr>
        <p:spPr>
          <a:xfrm>
            <a:off x="2900476" y="2148840"/>
            <a:ext cx="2022652"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955340" y="2295144"/>
            <a:ext cx="1912924" cy="621792"/>
          </a:xfrm>
          <a:prstGeom prst="rect">
            <a:avLst/>
          </a:prstGeom>
          <a:noFill/>
        </p:spPr>
        <p:txBody>
          <a:bodyPr wrap="none">
            <a:spAutoFit/>
          </a:bodyPr>
          <a:lstStyle/>
          <a:p>
            <a:pPr algn="ctr"/>
            <a:r>
              <a:rPr sz="1100" b="1">
                <a:solidFill>
                  <a:srgbClr val="FFFFFF"/>
                </a:solidFill>
              </a:rPr>
              <a:t>CONTROL AI</a:t>
            </a:r>
          </a:p>
        </p:txBody>
      </p:sp>
      <p:sp>
        <p:nvSpPr>
          <p:cNvPr id="12" name="Rounded Rectangle 11"/>
          <p:cNvSpPr/>
          <p:nvPr/>
        </p:nvSpPr>
        <p:spPr>
          <a:xfrm>
            <a:off x="5069433" y="2148840"/>
            <a:ext cx="2022652"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124297" y="2295144"/>
            <a:ext cx="1912924" cy="621792"/>
          </a:xfrm>
          <a:prstGeom prst="rect">
            <a:avLst/>
          </a:prstGeom>
          <a:noFill/>
        </p:spPr>
        <p:txBody>
          <a:bodyPr wrap="none">
            <a:spAutoFit/>
          </a:bodyPr>
          <a:lstStyle/>
          <a:p>
            <a:pPr algn="ctr"/>
            <a:r>
              <a:rPr sz="1100" b="1">
                <a:solidFill>
                  <a:srgbClr val="FFFFFF"/>
                </a:solidFill>
              </a:rPr>
              <a:t>CREATE WITH AI</a:t>
            </a:r>
          </a:p>
        </p:txBody>
      </p:sp>
      <p:sp>
        <p:nvSpPr>
          <p:cNvPr id="14" name="Rounded Rectangle 13"/>
          <p:cNvSpPr/>
          <p:nvPr/>
        </p:nvSpPr>
        <p:spPr>
          <a:xfrm>
            <a:off x="7238390" y="2148840"/>
            <a:ext cx="2022652"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293254" y="2295144"/>
            <a:ext cx="1912924" cy="621792"/>
          </a:xfrm>
          <a:prstGeom prst="rect">
            <a:avLst/>
          </a:prstGeom>
          <a:noFill/>
        </p:spPr>
        <p:txBody>
          <a:bodyPr wrap="none">
            <a:spAutoFit/>
          </a:bodyPr>
          <a:lstStyle/>
          <a:p>
            <a:pPr algn="ctr"/>
            <a:r>
              <a:rPr sz="1100" b="1">
                <a:solidFill>
                  <a:srgbClr val="FFFFFF"/>
                </a:solidFill>
              </a:rPr>
              <a:t>BUILD WITH AI</a:t>
            </a:r>
          </a:p>
        </p:txBody>
      </p:sp>
      <p:sp>
        <p:nvSpPr>
          <p:cNvPr id="16" name="Rounded Rectangle 15"/>
          <p:cNvSpPr/>
          <p:nvPr/>
        </p:nvSpPr>
        <p:spPr>
          <a:xfrm>
            <a:off x="9407347" y="2148840"/>
            <a:ext cx="2022652"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462211" y="2295144"/>
            <a:ext cx="1912924" cy="621792"/>
          </a:xfrm>
          <a:prstGeom prst="rect">
            <a:avLst/>
          </a:prstGeom>
          <a:noFill/>
        </p:spPr>
        <p:txBody>
          <a:bodyPr wrap="none">
            <a:spAutoFit/>
          </a:bodyPr>
          <a:lstStyle/>
          <a:p>
            <a:pPr algn="ctr"/>
            <a:r>
              <a:rPr sz="1100" b="1">
                <a:solidFill>
                  <a:srgbClr val="FFFFFF"/>
                </a:solidFill>
              </a:rPr>
              <a:t>AUTOMATE WITH AI</a:t>
            </a:r>
          </a:p>
        </p:txBody>
      </p:sp>
      <p:sp>
        <p:nvSpPr>
          <p:cNvPr id="18" name="TextBox 17"/>
          <p:cNvSpPr txBox="1"/>
          <p:nvPr/>
        </p:nvSpPr>
        <p:spPr>
          <a:xfrm>
            <a:off x="914400" y="3977639"/>
            <a:ext cx="10058400" cy="1554480"/>
          </a:xfrm>
          <a:prstGeom prst="rect">
            <a:avLst/>
          </a:prstGeom>
          <a:noFill/>
        </p:spPr>
        <p:txBody>
          <a:bodyPr wrap="square">
            <a:spAutoFit/>
          </a:bodyPr>
          <a:lstStyle/>
          <a:p>
            <a:pPr>
              <a:spcAft>
                <a:spcPts val="800"/>
              </a:spcAft>
              <a:defRPr sz="1600">
                <a:solidFill>
                  <a:srgbClr val="FFFFFF"/>
                </a:solidFill>
              </a:defRPr>
            </a:pPr>
            <a:r>
              <a:t>• Module 1: Understand the technology.</a:t>
            </a:r>
          </a:p>
          <a:p>
            <a:pPr>
              <a:spcAft>
                <a:spcPts val="800"/>
              </a:spcAft>
              <a:defRPr sz="1600">
                <a:solidFill>
                  <a:srgbClr val="FFFFFF"/>
                </a:solidFill>
              </a:defRPr>
            </a:pPr>
            <a:r>
              <a:t>• Module 2: Communicate with the technology professionally.</a:t>
            </a:r>
          </a:p>
          <a:p>
            <a:pPr>
              <a:spcAft>
                <a:spcPts val="800"/>
              </a:spcAft>
              <a:defRPr sz="1600">
                <a:solidFill>
                  <a:srgbClr val="FFFFFF"/>
                </a:solidFill>
              </a:defRPr>
            </a:pPr>
            <a:r>
              <a:t>• Next: research &amp; verification, images, video, app building, automation and agents.</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Next Modules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Advanced AI &amp; Automation pathway</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115</a:t>
            </a:r>
          </a:p>
        </p:txBody>
      </p:sp>
      <p:sp>
        <p:nvSpPr>
          <p:cNvPr id="8" name="Rounded Rectangle 7"/>
          <p:cNvSpPr/>
          <p:nvPr/>
        </p:nvSpPr>
        <p:spPr>
          <a:xfrm>
            <a:off x="822960" y="1280160"/>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408176"/>
            <a:ext cx="4626864" cy="384048"/>
          </a:xfrm>
          <a:prstGeom prst="rect">
            <a:avLst/>
          </a:prstGeom>
          <a:noFill/>
        </p:spPr>
        <p:txBody>
          <a:bodyPr wrap="none">
            <a:spAutoFit/>
          </a:bodyPr>
          <a:lstStyle/>
          <a:p>
            <a:r>
              <a:rPr sz="1500" b="1">
                <a:solidFill>
                  <a:srgbClr val="236ABE"/>
                </a:solidFill>
              </a:rPr>
              <a:t>Module 3</a:t>
            </a:r>
          </a:p>
        </p:txBody>
      </p:sp>
      <p:sp>
        <p:nvSpPr>
          <p:cNvPr id="10" name="TextBox 9"/>
          <p:cNvSpPr txBox="1"/>
          <p:nvPr/>
        </p:nvSpPr>
        <p:spPr>
          <a:xfrm>
            <a:off x="1024128" y="1901952"/>
            <a:ext cx="4626864" cy="164592"/>
          </a:xfrm>
          <a:prstGeom prst="rect">
            <a:avLst/>
          </a:prstGeom>
          <a:noFill/>
        </p:spPr>
        <p:txBody>
          <a:bodyPr wrap="square">
            <a:spAutoFit/>
          </a:bodyPr>
          <a:lstStyle/>
          <a:p>
            <a:r>
              <a:rPr sz="1050">
                <a:solidFill>
                  <a:srgbClr val="1C242D"/>
                </a:solidFill>
              </a:rPr>
              <a:t>AI Research, Search, Verification &amp; Deep Research</a:t>
            </a:r>
          </a:p>
        </p:txBody>
      </p:sp>
      <p:sp>
        <p:nvSpPr>
          <p:cNvPr id="11" name="Rounded Rectangle 10"/>
          <p:cNvSpPr/>
          <p:nvPr/>
        </p:nvSpPr>
        <p:spPr>
          <a:xfrm>
            <a:off x="6309360" y="1280160"/>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10528" y="1408176"/>
            <a:ext cx="4626864" cy="384048"/>
          </a:xfrm>
          <a:prstGeom prst="rect">
            <a:avLst/>
          </a:prstGeom>
          <a:noFill/>
        </p:spPr>
        <p:txBody>
          <a:bodyPr wrap="none">
            <a:spAutoFit/>
          </a:bodyPr>
          <a:lstStyle/>
          <a:p>
            <a:r>
              <a:rPr sz="1500" b="1">
                <a:solidFill>
                  <a:srgbClr val="704CAE"/>
                </a:solidFill>
              </a:rPr>
              <a:t>Module 4</a:t>
            </a:r>
          </a:p>
        </p:txBody>
      </p:sp>
      <p:sp>
        <p:nvSpPr>
          <p:cNvPr id="13" name="TextBox 12"/>
          <p:cNvSpPr txBox="1"/>
          <p:nvPr/>
        </p:nvSpPr>
        <p:spPr>
          <a:xfrm>
            <a:off x="6510528" y="1901952"/>
            <a:ext cx="4626864" cy="164592"/>
          </a:xfrm>
          <a:prstGeom prst="rect">
            <a:avLst/>
          </a:prstGeom>
          <a:noFill/>
        </p:spPr>
        <p:txBody>
          <a:bodyPr wrap="square">
            <a:spAutoFit/>
          </a:bodyPr>
          <a:lstStyle/>
          <a:p>
            <a:r>
              <a:rPr sz="1050">
                <a:solidFill>
                  <a:srgbClr val="1C242D"/>
                </a:solidFill>
              </a:rPr>
              <a:t>Professional AI Image Generation &amp; Editing</a:t>
            </a:r>
          </a:p>
        </p:txBody>
      </p:sp>
      <p:sp>
        <p:nvSpPr>
          <p:cNvPr id="14" name="Rounded Rectangle 13"/>
          <p:cNvSpPr/>
          <p:nvPr/>
        </p:nvSpPr>
        <p:spPr>
          <a:xfrm>
            <a:off x="822960" y="2514600"/>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24128" y="2642616"/>
            <a:ext cx="4626864" cy="384048"/>
          </a:xfrm>
          <a:prstGeom prst="rect">
            <a:avLst/>
          </a:prstGeom>
          <a:noFill/>
        </p:spPr>
        <p:txBody>
          <a:bodyPr wrap="none">
            <a:spAutoFit/>
          </a:bodyPr>
          <a:lstStyle/>
          <a:p>
            <a:r>
              <a:rPr sz="1500" b="1">
                <a:solidFill>
                  <a:srgbClr val="CB4949"/>
                </a:solidFill>
              </a:rPr>
              <a:t>Module 5</a:t>
            </a:r>
          </a:p>
        </p:txBody>
      </p:sp>
      <p:sp>
        <p:nvSpPr>
          <p:cNvPr id="16" name="TextBox 15"/>
          <p:cNvSpPr txBox="1"/>
          <p:nvPr/>
        </p:nvSpPr>
        <p:spPr>
          <a:xfrm>
            <a:off x="1024128" y="3136392"/>
            <a:ext cx="4626864" cy="164592"/>
          </a:xfrm>
          <a:prstGeom prst="rect">
            <a:avLst/>
          </a:prstGeom>
          <a:noFill/>
        </p:spPr>
        <p:txBody>
          <a:bodyPr wrap="square">
            <a:spAutoFit/>
          </a:bodyPr>
          <a:lstStyle/>
          <a:p>
            <a:r>
              <a:rPr sz="1050">
                <a:solidFill>
                  <a:srgbClr val="1C242D"/>
                </a:solidFill>
              </a:rPr>
              <a:t>AI Video, Animation &amp; Filmmaking</a:t>
            </a:r>
          </a:p>
        </p:txBody>
      </p:sp>
      <p:sp>
        <p:nvSpPr>
          <p:cNvPr id="17" name="Rounded Rectangle 16"/>
          <p:cNvSpPr/>
          <p:nvPr/>
        </p:nvSpPr>
        <p:spPr>
          <a:xfrm>
            <a:off x="6309360" y="2514600"/>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510528" y="2642616"/>
            <a:ext cx="4626864" cy="384048"/>
          </a:xfrm>
          <a:prstGeom prst="rect">
            <a:avLst/>
          </a:prstGeom>
          <a:noFill/>
        </p:spPr>
        <p:txBody>
          <a:bodyPr wrap="none">
            <a:spAutoFit/>
          </a:bodyPr>
          <a:lstStyle/>
          <a:p>
            <a:r>
              <a:rPr sz="1500" b="1">
                <a:solidFill>
                  <a:srgbClr val="2C9A69"/>
                </a:solidFill>
              </a:rPr>
              <a:t>Module 6</a:t>
            </a:r>
          </a:p>
        </p:txBody>
      </p:sp>
      <p:sp>
        <p:nvSpPr>
          <p:cNvPr id="19" name="TextBox 18"/>
          <p:cNvSpPr txBox="1"/>
          <p:nvPr/>
        </p:nvSpPr>
        <p:spPr>
          <a:xfrm>
            <a:off x="6510528" y="3136392"/>
            <a:ext cx="4626864" cy="164592"/>
          </a:xfrm>
          <a:prstGeom prst="rect">
            <a:avLst/>
          </a:prstGeom>
          <a:noFill/>
        </p:spPr>
        <p:txBody>
          <a:bodyPr wrap="square">
            <a:spAutoFit/>
          </a:bodyPr>
          <a:lstStyle/>
          <a:p>
            <a:r>
              <a:rPr sz="1050">
                <a:solidFill>
                  <a:srgbClr val="1C242D"/>
                </a:solidFill>
              </a:rPr>
              <a:t>AI Application Building</a:t>
            </a:r>
          </a:p>
        </p:txBody>
      </p:sp>
      <p:sp>
        <p:nvSpPr>
          <p:cNvPr id="20" name="Rounded Rectangle 19"/>
          <p:cNvSpPr/>
          <p:nvPr/>
        </p:nvSpPr>
        <p:spPr>
          <a:xfrm>
            <a:off x="822960" y="3749039"/>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24128" y="3877055"/>
            <a:ext cx="4626864" cy="384048"/>
          </a:xfrm>
          <a:prstGeom prst="rect">
            <a:avLst/>
          </a:prstGeom>
          <a:noFill/>
        </p:spPr>
        <p:txBody>
          <a:bodyPr wrap="none">
            <a:spAutoFit/>
          </a:bodyPr>
          <a:lstStyle/>
          <a:p>
            <a:r>
              <a:rPr sz="1500" b="1">
                <a:solidFill>
                  <a:srgbClr val="E78734"/>
                </a:solidFill>
              </a:rPr>
              <a:t>Module 7</a:t>
            </a:r>
          </a:p>
        </p:txBody>
      </p:sp>
      <p:sp>
        <p:nvSpPr>
          <p:cNvPr id="22" name="TextBox 21"/>
          <p:cNvSpPr txBox="1"/>
          <p:nvPr/>
        </p:nvSpPr>
        <p:spPr>
          <a:xfrm>
            <a:off x="1024128" y="4370831"/>
            <a:ext cx="4626864" cy="164592"/>
          </a:xfrm>
          <a:prstGeom prst="rect">
            <a:avLst/>
          </a:prstGeom>
          <a:noFill/>
        </p:spPr>
        <p:txBody>
          <a:bodyPr wrap="square">
            <a:spAutoFit/>
          </a:bodyPr>
          <a:lstStyle/>
          <a:p>
            <a:r>
              <a:rPr sz="1050">
                <a:solidFill>
                  <a:srgbClr val="1C242D"/>
                </a:solidFill>
              </a:rPr>
              <a:t>AI Automation Fundamentals</a:t>
            </a:r>
          </a:p>
        </p:txBody>
      </p:sp>
      <p:sp>
        <p:nvSpPr>
          <p:cNvPr id="23" name="Rounded Rectangle 22"/>
          <p:cNvSpPr/>
          <p:nvPr/>
        </p:nvSpPr>
        <p:spPr>
          <a:xfrm>
            <a:off x="6309360" y="3749039"/>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510528" y="3877055"/>
            <a:ext cx="4626864" cy="384048"/>
          </a:xfrm>
          <a:prstGeom prst="rect">
            <a:avLst/>
          </a:prstGeom>
          <a:noFill/>
        </p:spPr>
        <p:txBody>
          <a:bodyPr wrap="none">
            <a:spAutoFit/>
          </a:bodyPr>
          <a:lstStyle/>
          <a:p>
            <a:r>
              <a:rPr sz="1500" b="1">
                <a:solidFill>
                  <a:srgbClr val="2DBAD5"/>
                </a:solidFill>
              </a:rPr>
              <a:t>Module 8</a:t>
            </a:r>
          </a:p>
        </p:txBody>
      </p:sp>
      <p:sp>
        <p:nvSpPr>
          <p:cNvPr id="25" name="TextBox 24"/>
          <p:cNvSpPr txBox="1"/>
          <p:nvPr/>
        </p:nvSpPr>
        <p:spPr>
          <a:xfrm>
            <a:off x="6510528" y="4370831"/>
            <a:ext cx="4626864" cy="164592"/>
          </a:xfrm>
          <a:prstGeom prst="rect">
            <a:avLst/>
          </a:prstGeom>
          <a:noFill/>
        </p:spPr>
        <p:txBody>
          <a:bodyPr wrap="square">
            <a:spAutoFit/>
          </a:bodyPr>
          <a:lstStyle/>
          <a:p>
            <a:r>
              <a:rPr sz="1050">
                <a:solidFill>
                  <a:srgbClr val="1C242D"/>
                </a:solidFill>
              </a:rPr>
              <a:t>Workflow Automation</a:t>
            </a:r>
          </a:p>
        </p:txBody>
      </p:sp>
      <p:sp>
        <p:nvSpPr>
          <p:cNvPr id="26" name="Rounded Rectangle 25"/>
          <p:cNvSpPr/>
          <p:nvPr/>
        </p:nvSpPr>
        <p:spPr>
          <a:xfrm>
            <a:off x="822960" y="4983480"/>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1024128" y="5111496"/>
            <a:ext cx="4626864" cy="384048"/>
          </a:xfrm>
          <a:prstGeom prst="rect">
            <a:avLst/>
          </a:prstGeom>
          <a:noFill/>
        </p:spPr>
        <p:txBody>
          <a:bodyPr wrap="none">
            <a:spAutoFit/>
          </a:bodyPr>
          <a:lstStyle/>
          <a:p>
            <a:r>
              <a:rPr sz="1500" b="1">
                <a:solidFill>
                  <a:srgbClr val="E5AE38"/>
                </a:solidFill>
              </a:rPr>
              <a:t>Module 9</a:t>
            </a:r>
          </a:p>
        </p:txBody>
      </p:sp>
      <p:sp>
        <p:nvSpPr>
          <p:cNvPr id="28" name="TextBox 27"/>
          <p:cNvSpPr txBox="1"/>
          <p:nvPr/>
        </p:nvSpPr>
        <p:spPr>
          <a:xfrm>
            <a:off x="1024128" y="5605272"/>
            <a:ext cx="4626864" cy="164592"/>
          </a:xfrm>
          <a:prstGeom prst="rect">
            <a:avLst/>
          </a:prstGeom>
          <a:noFill/>
        </p:spPr>
        <p:txBody>
          <a:bodyPr wrap="square">
            <a:spAutoFit/>
          </a:bodyPr>
          <a:lstStyle/>
          <a:p>
            <a:r>
              <a:rPr sz="1050">
                <a:solidFill>
                  <a:srgbClr val="1C242D"/>
                </a:solidFill>
              </a:rPr>
              <a:t>AI Agents &amp; Agentic Systems</a:t>
            </a:r>
          </a:p>
        </p:txBody>
      </p:sp>
      <p:sp>
        <p:nvSpPr>
          <p:cNvPr id="29" name="Rounded Rectangle 28"/>
          <p:cNvSpPr/>
          <p:nvPr/>
        </p:nvSpPr>
        <p:spPr>
          <a:xfrm>
            <a:off x="6309360" y="4983480"/>
            <a:ext cx="5029200" cy="914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510528" y="5111496"/>
            <a:ext cx="4626864" cy="384048"/>
          </a:xfrm>
          <a:prstGeom prst="rect">
            <a:avLst/>
          </a:prstGeom>
          <a:noFill/>
        </p:spPr>
        <p:txBody>
          <a:bodyPr wrap="none">
            <a:spAutoFit/>
          </a:bodyPr>
          <a:lstStyle/>
          <a:p>
            <a:r>
              <a:rPr sz="1500" b="1">
                <a:solidFill>
                  <a:srgbClr val="236ABE"/>
                </a:solidFill>
              </a:rPr>
              <a:t>Module 10</a:t>
            </a:r>
          </a:p>
        </p:txBody>
      </p:sp>
      <p:sp>
        <p:nvSpPr>
          <p:cNvPr id="31" name="TextBox 30"/>
          <p:cNvSpPr txBox="1"/>
          <p:nvPr/>
        </p:nvSpPr>
        <p:spPr>
          <a:xfrm>
            <a:off x="6510528" y="5605272"/>
            <a:ext cx="4626864" cy="164592"/>
          </a:xfrm>
          <a:prstGeom prst="rect">
            <a:avLst/>
          </a:prstGeom>
          <a:noFill/>
        </p:spPr>
        <p:txBody>
          <a:bodyPr wrap="square">
            <a:spAutoFit/>
          </a:bodyPr>
          <a:lstStyle/>
          <a:p>
            <a:r>
              <a:rPr sz="1050">
                <a:solidFill>
                  <a:srgbClr val="1C242D"/>
                </a:solidFill>
              </a:rPr>
              <a:t>Capstone: Build a Real AI-Powered Automated Solution</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Trainer Coverage Checklist — Module 1</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Nothing important should be skipped</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116</a:t>
            </a:r>
          </a:p>
        </p:txBody>
      </p:sp>
      <p:sp>
        <p:nvSpPr>
          <p:cNvPr id="8" name="TextBox 7"/>
          <p:cNvSpPr txBox="1"/>
          <p:nvPr/>
        </p:nvSpPr>
        <p:spPr>
          <a:xfrm>
            <a:off x="777240" y="1325880"/>
            <a:ext cx="10332720" cy="4937760"/>
          </a:xfrm>
          <a:prstGeom prst="rect">
            <a:avLst/>
          </a:prstGeom>
          <a:noFill/>
        </p:spPr>
        <p:txBody>
          <a:bodyPr wrap="square">
            <a:spAutoFit/>
          </a:bodyPr>
          <a:lstStyle/>
          <a:p>
            <a:pPr>
              <a:spcAft>
                <a:spcPts val="800"/>
              </a:spcAft>
              <a:defRPr sz="1500">
                <a:solidFill>
                  <a:srgbClr val="FFFFFF"/>
                </a:solidFill>
              </a:defRPr>
            </a:pPr>
            <a:r>
              <a:t>• Definition and first experiment</a:t>
            </a:r>
          </a:p>
          <a:p>
            <a:pPr>
              <a:spcAft>
                <a:spcPts val="800"/>
              </a:spcAft>
              <a:defRPr sz="1500">
                <a:solidFill>
                  <a:srgbClr val="FFFFFF"/>
                </a:solidFill>
              </a:defRPr>
            </a:pPr>
            <a:r>
              <a:t>• AI field vs applications</a:t>
            </a:r>
          </a:p>
          <a:p>
            <a:pPr>
              <a:spcAft>
                <a:spcPts val="800"/>
              </a:spcAft>
              <a:defRPr sz="1500">
                <a:solidFill>
                  <a:srgbClr val="FFFFFF"/>
                </a:solidFill>
              </a:defRPr>
            </a:pPr>
            <a:r>
              <a:t>• History: Turing, Dartmouth, rules, ML, deep learning, Transformers, generative AI</a:t>
            </a:r>
          </a:p>
          <a:p>
            <a:pPr>
              <a:spcAft>
                <a:spcPts val="800"/>
              </a:spcAft>
              <a:defRPr sz="1500">
                <a:solidFill>
                  <a:srgbClr val="FFFFFF"/>
                </a:solidFill>
              </a:defRPr>
            </a:pPr>
            <a:r>
              <a:t>• Traditional programming vs machine learning</a:t>
            </a:r>
          </a:p>
          <a:p>
            <a:pPr>
              <a:spcAft>
                <a:spcPts val="800"/>
              </a:spcAft>
              <a:defRPr sz="1500">
                <a:solidFill>
                  <a:srgbClr val="FFFFFF"/>
                </a:solidFill>
              </a:defRPr>
            </a:pPr>
            <a:r>
              <a:t>• ANI / AGI / ASI</a:t>
            </a:r>
          </a:p>
          <a:p>
            <a:pPr>
              <a:spcAft>
                <a:spcPts val="800"/>
              </a:spcAft>
              <a:defRPr sz="1500">
                <a:solidFill>
                  <a:srgbClr val="FFFFFF"/>
                </a:solidFill>
              </a:defRPr>
            </a:pPr>
            <a:r>
              <a:t>• Text, image, audio, video, coding and multimodal AI</a:t>
            </a:r>
          </a:p>
          <a:p>
            <a:pPr>
              <a:spcAft>
                <a:spcPts val="800"/>
              </a:spcAft>
              <a:defRPr sz="1500">
                <a:solidFill>
                  <a:srgbClr val="FFFFFF"/>
                </a:solidFill>
              </a:defRPr>
            </a:pPr>
            <a:r>
              <a:t>• Predictive vs generative AI</a:t>
            </a:r>
          </a:p>
          <a:p>
            <a:pPr>
              <a:spcAft>
                <a:spcPts val="800"/>
              </a:spcAft>
              <a:defRPr sz="1500">
                <a:solidFill>
                  <a:srgbClr val="FFFFFF"/>
                </a:solidFill>
              </a:defRPr>
            </a:pPr>
            <a:r>
              <a:t>• Model vs application</a:t>
            </a:r>
          </a:p>
          <a:p>
            <a:pPr>
              <a:spcAft>
                <a:spcPts val="800"/>
              </a:spcAft>
              <a:defRPr sz="1500">
                <a:solidFill>
                  <a:srgbClr val="FFFFFF"/>
                </a:solidFill>
              </a:defRPr>
            </a:pPr>
            <a:r>
              <a:t>• Agents and agentic workflows</a:t>
            </a:r>
          </a:p>
          <a:p>
            <a:pPr>
              <a:spcAft>
                <a:spcPts val="800"/>
              </a:spcAft>
              <a:defRPr sz="1500">
                <a:solidFill>
                  <a:srgbClr val="FFFFFF"/>
                </a:solidFill>
              </a:defRPr>
            </a:pPr>
            <a:r>
              <a:t>• AI vs automation</a:t>
            </a:r>
          </a:p>
          <a:p>
            <a:pPr>
              <a:spcAft>
                <a:spcPts val="800"/>
              </a:spcAft>
              <a:defRPr sz="1500">
                <a:solidFill>
                  <a:srgbClr val="FFFFFF"/>
                </a:solidFill>
              </a:defRPr>
            </a:pPr>
            <a:r>
              <a:t>• Strengths, hallucination, verification, privacy and responsible AI</a:t>
            </a:r>
          </a:p>
          <a:p>
            <a:pPr>
              <a:spcAft>
                <a:spcPts val="800"/>
              </a:spcAft>
              <a:defRPr sz="1500">
                <a:solidFill>
                  <a:srgbClr val="FFFFFF"/>
                </a:solidFill>
              </a:defRPr>
            </a:pPr>
            <a:r>
              <a:t>• Future of AI + practical problem project</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Trainer Coverage Checklist — Module 2</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Professional prompting from foundation to application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117</a:t>
            </a:r>
          </a:p>
        </p:txBody>
      </p:sp>
      <p:sp>
        <p:nvSpPr>
          <p:cNvPr id="8" name="TextBox 7"/>
          <p:cNvSpPr txBox="1"/>
          <p:nvPr/>
        </p:nvSpPr>
        <p:spPr>
          <a:xfrm>
            <a:off x="777240" y="1325880"/>
            <a:ext cx="10332720" cy="4937760"/>
          </a:xfrm>
          <a:prstGeom prst="rect">
            <a:avLst/>
          </a:prstGeom>
          <a:noFill/>
        </p:spPr>
        <p:txBody>
          <a:bodyPr wrap="square">
            <a:spAutoFit/>
          </a:bodyPr>
          <a:lstStyle/>
          <a:p>
            <a:pPr>
              <a:spcAft>
                <a:spcPts val="800"/>
              </a:spcAft>
              <a:defRPr sz="1500">
                <a:solidFill>
                  <a:srgbClr val="FFFFFF"/>
                </a:solidFill>
              </a:defRPr>
            </a:pPr>
            <a:r>
              <a:t>• What prompts are and why they matter</a:t>
            </a:r>
          </a:p>
          <a:p>
            <a:pPr>
              <a:spcAft>
                <a:spcPts val="800"/>
              </a:spcAft>
              <a:defRPr sz="1500">
                <a:solidFill>
                  <a:srgbClr val="FFFFFF"/>
                </a:solidFill>
              </a:defRPr>
            </a:pPr>
            <a:r>
              <a:t>• Eight prompting layers</a:t>
            </a:r>
          </a:p>
          <a:p>
            <a:pPr>
              <a:spcAft>
                <a:spcPts val="800"/>
              </a:spcAft>
              <a:defRPr sz="1500">
                <a:solidFill>
                  <a:srgbClr val="FFFFFF"/>
                </a:solidFill>
              </a:defRPr>
            </a:pPr>
            <a:r>
              <a:t>• JENECONK Professional Prompt Framework</a:t>
            </a:r>
          </a:p>
          <a:p>
            <a:pPr>
              <a:spcAft>
                <a:spcPts val="800"/>
              </a:spcAft>
              <a:defRPr sz="1500">
                <a:solidFill>
                  <a:srgbClr val="FFFFFF"/>
                </a:solidFill>
              </a:defRPr>
            </a:pPr>
            <a:r>
              <a:t>• Layered prompt building</a:t>
            </a:r>
          </a:p>
          <a:p>
            <a:pPr>
              <a:spcAft>
                <a:spcPts val="800"/>
              </a:spcAft>
              <a:defRPr sz="1500">
                <a:solidFill>
                  <a:srgbClr val="FFFFFF"/>
                </a:solidFill>
              </a:defRPr>
            </a:pPr>
            <a:r>
              <a:t>• Few-shot prompting</a:t>
            </a:r>
          </a:p>
          <a:p>
            <a:pPr>
              <a:spcAft>
                <a:spcPts val="800"/>
              </a:spcAft>
              <a:defRPr sz="1500">
                <a:solidFill>
                  <a:srgbClr val="FFFFFF"/>
                </a:solidFill>
              </a:defRPr>
            </a:pPr>
            <a:r>
              <a:t>• Iterative prompting</a:t>
            </a:r>
          </a:p>
          <a:p>
            <a:pPr>
              <a:spcAft>
                <a:spcPts val="800"/>
              </a:spcAft>
              <a:defRPr sz="1500">
                <a:solidFill>
                  <a:srgbClr val="FFFFFF"/>
                </a:solidFill>
              </a:defRPr>
            </a:pPr>
            <a:r>
              <a:t>• Prompt chaining</a:t>
            </a:r>
          </a:p>
          <a:p>
            <a:pPr>
              <a:spcAft>
                <a:spcPts val="800"/>
              </a:spcAft>
              <a:defRPr sz="1500">
                <a:solidFill>
                  <a:srgbClr val="FFFFFF"/>
                </a:solidFill>
              </a:defRPr>
            </a:pPr>
            <a:r>
              <a:t>• Grounding and verification</a:t>
            </a:r>
          </a:p>
          <a:p>
            <a:pPr>
              <a:spcAft>
                <a:spcPts val="800"/>
              </a:spcAft>
              <a:defRPr sz="1500">
                <a:solidFill>
                  <a:srgbClr val="FFFFFF"/>
                </a:solidFill>
              </a:defRPr>
            </a:pPr>
            <a:r>
              <a:t>• Critique prompting</a:t>
            </a:r>
          </a:p>
          <a:p>
            <a:pPr>
              <a:spcAft>
                <a:spcPts val="800"/>
              </a:spcAft>
              <a:defRPr sz="1500">
                <a:solidFill>
                  <a:srgbClr val="FFFFFF"/>
                </a:solidFill>
              </a:defRPr>
            </a:pPr>
            <a:r>
              <a:t>• Negative constraints and boundaries</a:t>
            </a:r>
          </a:p>
          <a:p>
            <a:pPr>
              <a:spcAft>
                <a:spcPts val="800"/>
              </a:spcAft>
              <a:defRPr sz="1500">
                <a:solidFill>
                  <a:srgbClr val="FFFFFF"/>
                </a:solidFill>
              </a:defRPr>
            </a:pPr>
            <a:r>
              <a:t>• Prompt diagnosis</a:t>
            </a:r>
          </a:p>
          <a:p>
            <a:pPr>
              <a:spcAft>
                <a:spcPts val="800"/>
              </a:spcAft>
              <a:defRPr sz="1500">
                <a:solidFill>
                  <a:srgbClr val="FFFFFF"/>
                </a:solidFill>
              </a:defRPr>
            </a:pPr>
            <a:r>
              <a:t>• 10 professional labs with weak prompt → framework → full prompt → exercise</a:t>
            </a:r>
          </a:p>
          <a:p>
            <a:pPr>
              <a:spcAft>
                <a:spcPts val="800"/>
              </a:spcAft>
              <a:defRPr sz="1500">
                <a:solidFill>
                  <a:srgbClr val="FFFFFF"/>
                </a:solidFill>
              </a:defRPr>
            </a:pPr>
            <a:r>
              <a:t>• Final challenge and reflection</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1828800"/>
            <a:ext cx="10789920" cy="1097280"/>
          </a:xfrm>
          <a:prstGeom prst="rect">
            <a:avLst/>
          </a:prstGeom>
          <a:noFill/>
        </p:spPr>
        <p:txBody>
          <a:bodyPr wrap="none">
            <a:spAutoFit/>
          </a:bodyPr>
          <a:lstStyle/>
          <a:p>
            <a:pPr algn="ctr"/>
            <a:r>
              <a:rPr sz="2900" b="1">
                <a:solidFill>
                  <a:srgbClr val="FFFFFF"/>
                </a:solidFill>
                <a:latin typeface="Aptos Display"/>
              </a:rPr>
              <a:t>UNDERSTAND → CONTROL → CREATE → BUILD → AUTOMATE</a:t>
            </a:r>
          </a:p>
        </p:txBody>
      </p:sp>
      <p:sp>
        <p:nvSpPr>
          <p:cNvPr id="4" name="TextBox 3"/>
          <p:cNvSpPr txBox="1"/>
          <p:nvPr/>
        </p:nvSpPr>
        <p:spPr>
          <a:xfrm>
            <a:off x="1097280" y="3337560"/>
            <a:ext cx="9966960" cy="914400"/>
          </a:xfrm>
          <a:prstGeom prst="rect">
            <a:avLst/>
          </a:prstGeom>
          <a:noFill/>
        </p:spPr>
        <p:txBody>
          <a:bodyPr wrap="none">
            <a:spAutoFit/>
          </a:bodyPr>
          <a:lstStyle/>
          <a:p>
            <a:pPr algn="ctr"/>
            <a:r>
              <a:rPr sz="2100" b="1">
                <a:solidFill>
                  <a:srgbClr val="E5AE38"/>
                </a:solidFill>
              </a:rPr>
              <a:t>JENECONK DIGITAL ACADEMY</a:t>
            </a:r>
          </a:p>
          <a:p>
            <a:pPr algn="ctr"/>
            <a:r>
              <a:rPr sz="1300">
                <a:solidFill>
                  <a:srgbClr val="2DBAD5"/>
                </a:solidFill>
              </a:rPr>
              <a:t>Advanced AI &amp; Automation • Master Trainer Edition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118</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 Short History of AI</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Seven milestones are enough to understand the progression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12</a:t>
            </a:r>
          </a:p>
        </p:txBody>
      </p:sp>
      <p:sp>
        <p:nvSpPr>
          <p:cNvPr id="8" name="Rounded Rectangle 7"/>
          <p:cNvSpPr/>
          <p:nvPr/>
        </p:nvSpPr>
        <p:spPr>
          <a:xfrm>
            <a:off x="731520" y="2148840"/>
            <a:ext cx="1402950"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1293222" cy="621792"/>
          </a:xfrm>
          <a:prstGeom prst="rect">
            <a:avLst/>
          </a:prstGeom>
          <a:noFill/>
        </p:spPr>
        <p:txBody>
          <a:bodyPr wrap="none">
            <a:spAutoFit/>
          </a:bodyPr>
          <a:lstStyle/>
          <a:p>
            <a:pPr algn="ctr"/>
            <a:r>
              <a:rPr sz="1100" b="1">
                <a:solidFill>
                  <a:srgbClr val="FFFFFF"/>
                </a:solidFill>
              </a:rPr>
              <a:t>1950
Turing</a:t>
            </a:r>
          </a:p>
        </p:txBody>
      </p:sp>
      <p:sp>
        <p:nvSpPr>
          <p:cNvPr id="10" name="Rounded Rectangle 9"/>
          <p:cNvSpPr/>
          <p:nvPr/>
        </p:nvSpPr>
        <p:spPr>
          <a:xfrm>
            <a:off x="2280774" y="214884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295144"/>
            <a:ext cx="1293222" cy="621792"/>
          </a:xfrm>
          <a:prstGeom prst="rect">
            <a:avLst/>
          </a:prstGeom>
          <a:noFill/>
        </p:spPr>
        <p:txBody>
          <a:bodyPr wrap="none">
            <a:spAutoFit/>
          </a:bodyPr>
          <a:lstStyle/>
          <a:p>
            <a:pPr algn="ctr"/>
            <a:r>
              <a:rPr sz="1100" b="1">
                <a:solidFill>
                  <a:srgbClr val="FFFFFF"/>
                </a:solidFill>
              </a:rPr>
              <a:t>1956
Dartmouth</a:t>
            </a:r>
          </a:p>
        </p:txBody>
      </p:sp>
      <p:sp>
        <p:nvSpPr>
          <p:cNvPr id="12" name="Rounded Rectangle 11"/>
          <p:cNvSpPr/>
          <p:nvPr/>
        </p:nvSpPr>
        <p:spPr>
          <a:xfrm>
            <a:off x="3830029" y="214884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295144"/>
            <a:ext cx="1293222" cy="621792"/>
          </a:xfrm>
          <a:prstGeom prst="rect">
            <a:avLst/>
          </a:prstGeom>
          <a:noFill/>
        </p:spPr>
        <p:txBody>
          <a:bodyPr wrap="none">
            <a:spAutoFit/>
          </a:bodyPr>
          <a:lstStyle/>
          <a:p>
            <a:pPr algn="ctr"/>
            <a:r>
              <a:rPr sz="1100" b="1">
                <a:solidFill>
                  <a:srgbClr val="FFFFFF"/>
                </a:solidFill>
              </a:rPr>
              <a:t>1960s–80s
Rules</a:t>
            </a:r>
          </a:p>
        </p:txBody>
      </p:sp>
      <p:sp>
        <p:nvSpPr>
          <p:cNvPr id="14" name="Rounded Rectangle 13"/>
          <p:cNvSpPr/>
          <p:nvPr/>
        </p:nvSpPr>
        <p:spPr>
          <a:xfrm>
            <a:off x="5379284" y="214884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295144"/>
            <a:ext cx="1293222" cy="621792"/>
          </a:xfrm>
          <a:prstGeom prst="rect">
            <a:avLst/>
          </a:prstGeom>
          <a:noFill/>
        </p:spPr>
        <p:txBody>
          <a:bodyPr wrap="none">
            <a:spAutoFit/>
          </a:bodyPr>
          <a:lstStyle/>
          <a:p>
            <a:pPr algn="ctr"/>
            <a:r>
              <a:rPr sz="1100" b="1">
                <a:solidFill>
                  <a:srgbClr val="FFFFFF"/>
                </a:solidFill>
              </a:rPr>
              <a:t>1990s–2000s
ML</a:t>
            </a:r>
          </a:p>
        </p:txBody>
      </p:sp>
      <p:sp>
        <p:nvSpPr>
          <p:cNvPr id="16" name="Rounded Rectangle 15"/>
          <p:cNvSpPr/>
          <p:nvPr/>
        </p:nvSpPr>
        <p:spPr>
          <a:xfrm>
            <a:off x="6928539" y="214884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295144"/>
            <a:ext cx="1293222" cy="621792"/>
          </a:xfrm>
          <a:prstGeom prst="rect">
            <a:avLst/>
          </a:prstGeom>
          <a:noFill/>
        </p:spPr>
        <p:txBody>
          <a:bodyPr wrap="none">
            <a:spAutoFit/>
          </a:bodyPr>
          <a:lstStyle/>
          <a:p>
            <a:pPr algn="ctr"/>
            <a:r>
              <a:rPr sz="1100" b="1">
                <a:solidFill>
                  <a:srgbClr val="FFFFFF"/>
                </a:solidFill>
              </a:rPr>
              <a:t>2010s
Deep Learning</a:t>
            </a:r>
          </a:p>
        </p:txBody>
      </p:sp>
      <p:sp>
        <p:nvSpPr>
          <p:cNvPr id="18" name="Rounded Rectangle 17"/>
          <p:cNvSpPr/>
          <p:nvPr/>
        </p:nvSpPr>
        <p:spPr>
          <a:xfrm>
            <a:off x="8477794" y="214884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295144"/>
            <a:ext cx="1293222" cy="621792"/>
          </a:xfrm>
          <a:prstGeom prst="rect">
            <a:avLst/>
          </a:prstGeom>
          <a:noFill/>
        </p:spPr>
        <p:txBody>
          <a:bodyPr wrap="none">
            <a:spAutoFit/>
          </a:bodyPr>
          <a:lstStyle/>
          <a:p>
            <a:pPr algn="ctr"/>
            <a:r>
              <a:rPr sz="1100" b="1">
                <a:solidFill>
                  <a:srgbClr val="FFFFFF"/>
                </a:solidFill>
              </a:rPr>
              <a:t>2017
Transformers</a:t>
            </a:r>
          </a:p>
        </p:txBody>
      </p:sp>
      <p:sp>
        <p:nvSpPr>
          <p:cNvPr id="20" name="Rounded Rectangle 19"/>
          <p:cNvSpPr/>
          <p:nvPr/>
        </p:nvSpPr>
        <p:spPr>
          <a:xfrm>
            <a:off x="10027049" y="214884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295144"/>
            <a:ext cx="1293222" cy="621792"/>
          </a:xfrm>
          <a:prstGeom prst="rect">
            <a:avLst/>
          </a:prstGeom>
          <a:noFill/>
        </p:spPr>
        <p:txBody>
          <a:bodyPr wrap="none">
            <a:spAutoFit/>
          </a:bodyPr>
          <a:lstStyle/>
          <a:p>
            <a:pPr algn="ctr"/>
            <a:r>
              <a:rPr sz="1100" b="1">
                <a:solidFill>
                  <a:srgbClr val="FFFFFF"/>
                </a:solidFill>
              </a:rPr>
              <a:t>2020s
Generative AI</a:t>
            </a:r>
          </a:p>
        </p:txBody>
      </p:sp>
      <p:sp>
        <p:nvSpPr>
          <p:cNvPr id="22" name="TextBox 21"/>
          <p:cNvSpPr txBox="1"/>
          <p:nvPr/>
        </p:nvSpPr>
        <p:spPr>
          <a:xfrm>
            <a:off x="914400" y="4114800"/>
            <a:ext cx="10149840" cy="1463040"/>
          </a:xfrm>
          <a:prstGeom prst="rect">
            <a:avLst/>
          </a:prstGeom>
          <a:noFill/>
        </p:spPr>
        <p:txBody>
          <a:bodyPr wrap="square">
            <a:spAutoFit/>
          </a:bodyPr>
          <a:lstStyle/>
          <a:p>
            <a:pPr>
              <a:spcAft>
                <a:spcPts val="800"/>
              </a:spcAft>
              <a:defRPr sz="1500">
                <a:solidFill>
                  <a:srgbClr val="FFFFFF"/>
                </a:solidFill>
              </a:defRPr>
            </a:pPr>
            <a:r>
              <a:t>• AI developed in waves rather than one straight line.</a:t>
            </a:r>
          </a:p>
          <a:p>
            <a:pPr>
              <a:spcAft>
                <a:spcPts val="800"/>
              </a:spcAft>
              <a:defRPr sz="1500">
                <a:solidFill>
                  <a:srgbClr val="FFFFFF"/>
                </a:solidFill>
              </a:defRPr>
            </a:pPr>
            <a:r>
              <a:t>• Modern generative AI rests on decades of work in mathematics, computer science, data, neural networks and computing infrastructure.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1950 — Alan Turing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 foundational question about intelligent machine behaviour</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13</a:t>
            </a:r>
          </a:p>
        </p:txBody>
      </p:sp>
      <p:sp>
        <p:nvSpPr>
          <p:cNvPr id="8" name="Rounded Rectangle 7"/>
          <p:cNvSpPr/>
          <p:nvPr/>
        </p:nvSpPr>
        <p:spPr>
          <a:xfrm>
            <a:off x="822960" y="1554480"/>
            <a:ext cx="3200400" cy="347472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2798064" cy="384048"/>
          </a:xfrm>
          <a:prstGeom prst="rect">
            <a:avLst/>
          </a:prstGeom>
          <a:noFill/>
        </p:spPr>
        <p:txBody>
          <a:bodyPr wrap="none">
            <a:spAutoFit/>
          </a:bodyPr>
          <a:lstStyle/>
          <a:p>
            <a:r>
              <a:rPr sz="1500" b="1">
                <a:solidFill>
                  <a:srgbClr val="236ABE"/>
                </a:solidFill>
              </a:rPr>
              <a:t>THE QUESTION</a:t>
            </a:r>
          </a:p>
        </p:txBody>
      </p:sp>
      <p:sp>
        <p:nvSpPr>
          <p:cNvPr id="10" name="TextBox 9"/>
          <p:cNvSpPr txBox="1"/>
          <p:nvPr/>
        </p:nvSpPr>
        <p:spPr>
          <a:xfrm>
            <a:off x="1024128" y="2176272"/>
            <a:ext cx="2798064" cy="2724912"/>
          </a:xfrm>
          <a:prstGeom prst="rect">
            <a:avLst/>
          </a:prstGeom>
          <a:noFill/>
        </p:spPr>
        <p:txBody>
          <a:bodyPr wrap="square">
            <a:spAutoFit/>
          </a:bodyPr>
          <a:lstStyle/>
          <a:p>
            <a:r>
              <a:rPr sz="1050">
                <a:solidFill>
                  <a:srgbClr val="1C242D"/>
                </a:solidFill>
              </a:rPr>
              <a:t>“Can machines think?” became a landmark starting point for discussions about machine intelligence.</a:t>
            </a:r>
          </a:p>
        </p:txBody>
      </p:sp>
      <p:sp>
        <p:nvSpPr>
          <p:cNvPr id="11" name="Rounded Rectangle 10"/>
          <p:cNvSpPr/>
          <p:nvPr/>
        </p:nvSpPr>
        <p:spPr>
          <a:xfrm>
            <a:off x="4480560" y="1554480"/>
            <a:ext cx="3200400" cy="347472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682495"/>
            <a:ext cx="2798064" cy="384048"/>
          </a:xfrm>
          <a:prstGeom prst="rect">
            <a:avLst/>
          </a:prstGeom>
          <a:noFill/>
        </p:spPr>
        <p:txBody>
          <a:bodyPr wrap="none">
            <a:spAutoFit/>
          </a:bodyPr>
          <a:lstStyle/>
          <a:p>
            <a:r>
              <a:rPr sz="1500" b="1">
                <a:solidFill>
                  <a:srgbClr val="704CAE"/>
                </a:solidFill>
              </a:rPr>
              <a:t>IMITATION GAME</a:t>
            </a:r>
          </a:p>
        </p:txBody>
      </p:sp>
      <p:sp>
        <p:nvSpPr>
          <p:cNvPr id="13" name="TextBox 12"/>
          <p:cNvSpPr txBox="1"/>
          <p:nvPr/>
        </p:nvSpPr>
        <p:spPr>
          <a:xfrm>
            <a:off x="4681728" y="2176272"/>
            <a:ext cx="2798064" cy="2724912"/>
          </a:xfrm>
          <a:prstGeom prst="rect">
            <a:avLst/>
          </a:prstGeom>
          <a:noFill/>
        </p:spPr>
        <p:txBody>
          <a:bodyPr wrap="square">
            <a:spAutoFit/>
          </a:bodyPr>
          <a:lstStyle/>
          <a:p>
            <a:r>
              <a:rPr sz="1050">
                <a:solidFill>
                  <a:srgbClr val="1C242D"/>
                </a:solidFill>
              </a:rPr>
              <a:t>Could conversational behaviour become difficult for an evaluator to distinguish from a human participant?</a:t>
            </a:r>
          </a:p>
        </p:txBody>
      </p:sp>
      <p:sp>
        <p:nvSpPr>
          <p:cNvPr id="14" name="Rounded Rectangle 13"/>
          <p:cNvSpPr/>
          <p:nvPr/>
        </p:nvSpPr>
        <p:spPr>
          <a:xfrm>
            <a:off x="8138160" y="1554480"/>
            <a:ext cx="320040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339328" y="1682495"/>
            <a:ext cx="2798064" cy="384048"/>
          </a:xfrm>
          <a:prstGeom prst="rect">
            <a:avLst/>
          </a:prstGeom>
          <a:noFill/>
        </p:spPr>
        <p:txBody>
          <a:bodyPr wrap="none">
            <a:spAutoFit/>
          </a:bodyPr>
          <a:lstStyle/>
          <a:p>
            <a:r>
              <a:rPr sz="1500" b="1">
                <a:solidFill>
                  <a:srgbClr val="E5AE38"/>
                </a:solidFill>
              </a:rPr>
              <a:t>THE POINT</a:t>
            </a:r>
          </a:p>
        </p:txBody>
      </p:sp>
      <p:sp>
        <p:nvSpPr>
          <p:cNvPr id="16" name="TextBox 15"/>
          <p:cNvSpPr txBox="1"/>
          <p:nvPr/>
        </p:nvSpPr>
        <p:spPr>
          <a:xfrm>
            <a:off x="8339328" y="2176272"/>
            <a:ext cx="2798064" cy="2724912"/>
          </a:xfrm>
          <a:prstGeom prst="rect">
            <a:avLst/>
          </a:prstGeom>
          <a:noFill/>
        </p:spPr>
        <p:txBody>
          <a:bodyPr wrap="square">
            <a:spAutoFit/>
          </a:bodyPr>
          <a:lstStyle/>
          <a:p>
            <a:r>
              <a:rPr sz="1050">
                <a:solidFill>
                  <a:srgbClr val="1C242D"/>
                </a:solidFill>
              </a:rPr>
              <a:t>The test focused on observable behaviour — not on a machine literally becoming human.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1956 — Dartmouth</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Artificial Intelligence becomes a recognised research field</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14</a:t>
            </a:r>
          </a:p>
        </p:txBody>
      </p:sp>
      <p:sp>
        <p:nvSpPr>
          <p:cNvPr id="8" name="TextBox 7"/>
          <p:cNvSpPr txBox="1"/>
          <p:nvPr/>
        </p:nvSpPr>
        <p:spPr>
          <a:xfrm>
            <a:off x="822960" y="1645920"/>
            <a:ext cx="10058400" cy="2834640"/>
          </a:xfrm>
          <a:prstGeom prst="rect">
            <a:avLst/>
          </a:prstGeom>
          <a:noFill/>
        </p:spPr>
        <p:txBody>
          <a:bodyPr wrap="square">
            <a:spAutoFit/>
          </a:bodyPr>
          <a:lstStyle/>
          <a:p>
            <a:pPr>
              <a:spcAft>
                <a:spcPts val="800"/>
              </a:spcAft>
              <a:defRPr sz="1800">
                <a:solidFill>
                  <a:srgbClr val="FFFFFF"/>
                </a:solidFill>
              </a:defRPr>
            </a:pPr>
            <a:r>
              <a:t>• The Dartmouth Summer Research Project on Artificial Intelligence is widely regarded as a foundational event.</a:t>
            </a:r>
          </a:p>
          <a:p>
            <a:pPr>
              <a:spcAft>
                <a:spcPts val="800"/>
              </a:spcAft>
              <a:defRPr sz="1800">
                <a:solidFill>
                  <a:srgbClr val="FFFFFF"/>
                </a:solidFill>
              </a:defRPr>
            </a:pPr>
            <a:r>
              <a:t>• John McCarthy is strongly associated with the term Artificial Intelligence.</a:t>
            </a:r>
          </a:p>
          <a:p>
            <a:pPr>
              <a:spcAft>
                <a:spcPts val="800"/>
              </a:spcAft>
              <a:defRPr sz="1800">
                <a:solidFill>
                  <a:srgbClr val="FFFFFF"/>
                </a:solidFill>
              </a:defRPr>
            </a:pPr>
            <a:r>
              <a:t>• Researchers were optimistic that machines could perform increasingly sophisticated forms of reasoning.</a:t>
            </a:r>
          </a:p>
        </p:txBody>
      </p:sp>
      <p:sp>
        <p:nvSpPr>
          <p:cNvPr id="9" name="Rounded Rectangle 8"/>
          <p:cNvSpPr/>
          <p:nvPr/>
        </p:nvSpPr>
        <p:spPr>
          <a:xfrm>
            <a:off x="1005840" y="4709160"/>
            <a:ext cx="10058400" cy="7772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207008" y="4837176"/>
            <a:ext cx="9656064" cy="384048"/>
          </a:xfrm>
          <a:prstGeom prst="rect">
            <a:avLst/>
          </a:prstGeom>
          <a:noFill/>
        </p:spPr>
        <p:txBody>
          <a:bodyPr wrap="none">
            <a:spAutoFit/>
          </a:bodyPr>
          <a:lstStyle/>
          <a:p>
            <a:r>
              <a:rPr sz="1500" b="1">
                <a:solidFill>
                  <a:srgbClr val="E5AE38"/>
                </a:solidFill>
              </a:rPr>
              <a:t>KEY IDEA</a:t>
            </a:r>
          </a:p>
        </p:txBody>
      </p:sp>
      <p:sp>
        <p:nvSpPr>
          <p:cNvPr id="11" name="TextBox 10"/>
          <p:cNvSpPr txBox="1"/>
          <p:nvPr/>
        </p:nvSpPr>
        <p:spPr>
          <a:xfrm>
            <a:off x="1207008" y="5330952"/>
            <a:ext cx="9656064" cy="27432"/>
          </a:xfrm>
          <a:prstGeom prst="rect">
            <a:avLst/>
          </a:prstGeom>
          <a:noFill/>
        </p:spPr>
        <p:txBody>
          <a:bodyPr wrap="square">
            <a:spAutoFit/>
          </a:bodyPr>
          <a:lstStyle/>
          <a:p>
            <a:r>
              <a:rPr sz="1050">
                <a:solidFill>
                  <a:srgbClr val="1C242D"/>
                </a:solidFill>
              </a:rPr>
              <a:t>AI did not begin with chatbots. Chatbots are one modern expression of a much older field.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Traditional Programming — A Concrete Example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Humans write the rules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15</a:t>
            </a:r>
          </a:p>
        </p:txBody>
      </p:sp>
      <p:sp>
        <p:nvSpPr>
          <p:cNvPr id="8" name="Rounded Rectangle 7"/>
          <p:cNvSpPr/>
          <p:nvPr/>
        </p:nvSpPr>
        <p:spPr>
          <a:xfrm>
            <a:off x="914400" y="1645920"/>
            <a:ext cx="4663440" cy="219456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1078992" y="178308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61288" y="1810512"/>
            <a:ext cx="1234440" cy="182880"/>
          </a:xfrm>
          <a:prstGeom prst="rect">
            <a:avLst/>
          </a:prstGeom>
          <a:noFill/>
        </p:spPr>
        <p:txBody>
          <a:bodyPr wrap="none">
            <a:spAutoFit/>
          </a:bodyPr>
          <a:lstStyle/>
          <a:p>
            <a:r>
              <a:rPr sz="800" b="1">
                <a:solidFill>
                  <a:srgbClr val="FFFFFF"/>
                </a:solidFill>
              </a:rPr>
              <a:t>RULE</a:t>
            </a:r>
          </a:p>
        </p:txBody>
      </p:sp>
      <p:sp>
        <p:nvSpPr>
          <p:cNvPr id="11" name="TextBox 10"/>
          <p:cNvSpPr txBox="1"/>
          <p:nvPr/>
        </p:nvSpPr>
        <p:spPr>
          <a:xfrm>
            <a:off x="1170432" y="2212848"/>
            <a:ext cx="4151375" cy="1444752"/>
          </a:xfrm>
          <a:prstGeom prst="rect">
            <a:avLst/>
          </a:prstGeom>
          <a:noFill/>
        </p:spPr>
        <p:txBody>
          <a:bodyPr wrap="none">
            <a:spAutoFit/>
          </a:bodyPr>
          <a:lstStyle/>
          <a:p>
            <a:r>
              <a:rPr sz="1600">
                <a:solidFill>
                  <a:srgbClr val="1C242D"/>
                </a:solidFill>
                <a:latin typeface="Aptos Mono"/>
              </a:rPr>
              <a:t>IF student_score &gt;= 50
THEN result = PASS
ELSE result = FAIL</a:t>
            </a:r>
          </a:p>
        </p:txBody>
      </p:sp>
      <p:sp>
        <p:nvSpPr>
          <p:cNvPr id="12" name="TextBox 11"/>
          <p:cNvSpPr txBox="1"/>
          <p:nvPr/>
        </p:nvSpPr>
        <p:spPr>
          <a:xfrm>
            <a:off x="6126480" y="1737360"/>
            <a:ext cx="4846320" cy="3200400"/>
          </a:xfrm>
          <a:prstGeom prst="rect">
            <a:avLst/>
          </a:prstGeom>
          <a:noFill/>
        </p:spPr>
        <p:txBody>
          <a:bodyPr wrap="square">
            <a:spAutoFit/>
          </a:bodyPr>
          <a:lstStyle/>
          <a:p>
            <a:pPr>
              <a:spcAft>
                <a:spcPts val="800"/>
              </a:spcAft>
              <a:defRPr sz="1700">
                <a:solidFill>
                  <a:srgbClr val="FFFFFF"/>
                </a:solidFill>
              </a:defRPr>
            </a:pPr>
            <a:r>
              <a:t>• The programmer already knows the decision rule.</a:t>
            </a:r>
          </a:p>
          <a:p>
            <a:pPr>
              <a:spcAft>
                <a:spcPts val="800"/>
              </a:spcAft>
              <a:defRPr sz="1700">
                <a:solidFill>
                  <a:srgbClr val="FFFFFF"/>
                </a:solidFill>
              </a:defRPr>
            </a:pPr>
            <a:r>
              <a:t>• The computer applies the rule exactly as written.</a:t>
            </a:r>
          </a:p>
          <a:p>
            <a:pPr>
              <a:spcAft>
                <a:spcPts val="800"/>
              </a:spcAft>
              <a:defRPr sz="1700">
                <a:solidFill>
                  <a:srgbClr val="FFFFFF"/>
                </a:solidFill>
              </a:defRPr>
            </a:pPr>
            <a:r>
              <a:t>• This approach is excellent when the logic is clear and predictable.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Rule-Based Automation Is Still Powerful</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Not every problem needs AI</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16</a:t>
            </a:r>
          </a:p>
        </p:txBody>
      </p:sp>
      <p:sp>
        <p:nvSpPr>
          <p:cNvPr id="8" name="Rounded Rectangle 7"/>
          <p:cNvSpPr/>
          <p:nvPr/>
        </p:nvSpPr>
        <p:spPr>
          <a:xfrm>
            <a:off x="914400" y="1645920"/>
            <a:ext cx="4663440" cy="219456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1078992" y="178308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61288" y="1810512"/>
            <a:ext cx="1234440" cy="182880"/>
          </a:xfrm>
          <a:prstGeom prst="rect">
            <a:avLst/>
          </a:prstGeom>
          <a:noFill/>
        </p:spPr>
        <p:txBody>
          <a:bodyPr wrap="none">
            <a:spAutoFit/>
          </a:bodyPr>
          <a:lstStyle/>
          <a:p>
            <a:r>
              <a:rPr sz="800" b="1">
                <a:solidFill>
                  <a:srgbClr val="FFFFFF"/>
                </a:solidFill>
              </a:rPr>
              <a:t>AUTOMATION RULE</a:t>
            </a:r>
          </a:p>
        </p:txBody>
      </p:sp>
      <p:sp>
        <p:nvSpPr>
          <p:cNvPr id="11" name="TextBox 10"/>
          <p:cNvSpPr txBox="1"/>
          <p:nvPr/>
        </p:nvSpPr>
        <p:spPr>
          <a:xfrm>
            <a:off x="1170432" y="2212848"/>
            <a:ext cx="4151375" cy="1444752"/>
          </a:xfrm>
          <a:prstGeom prst="rect">
            <a:avLst/>
          </a:prstGeom>
          <a:noFill/>
        </p:spPr>
        <p:txBody>
          <a:bodyPr wrap="none">
            <a:spAutoFit/>
          </a:bodyPr>
          <a:lstStyle/>
          <a:p>
            <a:r>
              <a:rPr sz="1400">
                <a:solidFill>
                  <a:srgbClr val="1C242D"/>
                </a:solidFill>
                <a:latin typeface="Aptos Mono"/>
              </a:rPr>
              <a:t>IF invoice_status = UNPAID
AND days_overdue &gt;= 7
THEN send_payment_reminder</a:t>
            </a:r>
          </a:p>
        </p:txBody>
      </p:sp>
      <p:sp>
        <p:nvSpPr>
          <p:cNvPr id="12" name="TextBox 11"/>
          <p:cNvSpPr txBox="1"/>
          <p:nvPr/>
        </p:nvSpPr>
        <p:spPr>
          <a:xfrm>
            <a:off x="6126480" y="1737360"/>
            <a:ext cx="4846320" cy="3200400"/>
          </a:xfrm>
          <a:prstGeom prst="rect">
            <a:avLst/>
          </a:prstGeom>
          <a:noFill/>
        </p:spPr>
        <p:txBody>
          <a:bodyPr wrap="square">
            <a:spAutoFit/>
          </a:bodyPr>
          <a:lstStyle/>
          <a:p>
            <a:pPr>
              <a:spcAft>
                <a:spcPts val="800"/>
              </a:spcAft>
              <a:defRPr sz="1700">
                <a:solidFill>
                  <a:srgbClr val="FFFFFF"/>
                </a:solidFill>
              </a:defRPr>
            </a:pPr>
            <a:r>
              <a:t>• Rules are transparent and easy to audit.</a:t>
            </a:r>
          </a:p>
          <a:p>
            <a:pPr>
              <a:spcAft>
                <a:spcPts val="800"/>
              </a:spcAft>
              <a:defRPr sz="1700">
                <a:solidFill>
                  <a:srgbClr val="FFFFFF"/>
                </a:solidFill>
              </a:defRPr>
            </a:pPr>
            <a:r>
              <a:t>• They are often cheaper and more reliable for predictable tasks.</a:t>
            </a:r>
          </a:p>
          <a:p>
            <a:pPr>
              <a:spcAft>
                <a:spcPts val="800"/>
              </a:spcAft>
              <a:defRPr sz="1700">
                <a:solidFill>
                  <a:srgbClr val="FFFFFF"/>
                </a:solidFill>
              </a:defRPr>
            </a:pPr>
            <a:r>
              <a:t>• AI becomes useful when interpretation, classification or generation is needed.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Machine Learning — A Different Approach</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Learn patterns instead of writing every rule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17</a:t>
            </a:r>
          </a:p>
        </p:txBody>
      </p:sp>
      <p:sp>
        <p:nvSpPr>
          <p:cNvPr id="8" name="Rounded Rectangle 7"/>
          <p:cNvSpPr/>
          <p:nvPr/>
        </p:nvSpPr>
        <p:spPr>
          <a:xfrm>
            <a:off x="731520" y="2286000"/>
            <a:ext cx="2022652"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432304"/>
            <a:ext cx="1912924" cy="621792"/>
          </a:xfrm>
          <a:prstGeom prst="rect">
            <a:avLst/>
          </a:prstGeom>
          <a:noFill/>
        </p:spPr>
        <p:txBody>
          <a:bodyPr wrap="none">
            <a:spAutoFit/>
          </a:bodyPr>
          <a:lstStyle/>
          <a:p>
            <a:pPr algn="ctr"/>
            <a:r>
              <a:rPr sz="1100" b="1">
                <a:solidFill>
                  <a:srgbClr val="FFFFFF"/>
                </a:solidFill>
              </a:rPr>
              <a:t>DATA + EXAMPLES</a:t>
            </a:r>
          </a:p>
        </p:txBody>
      </p:sp>
      <p:sp>
        <p:nvSpPr>
          <p:cNvPr id="10" name="Rounded Rectangle 9"/>
          <p:cNvSpPr/>
          <p:nvPr/>
        </p:nvSpPr>
        <p:spPr>
          <a:xfrm>
            <a:off x="2900476" y="2286000"/>
            <a:ext cx="2022652"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955340" y="2432304"/>
            <a:ext cx="1912924" cy="621792"/>
          </a:xfrm>
          <a:prstGeom prst="rect">
            <a:avLst/>
          </a:prstGeom>
          <a:noFill/>
        </p:spPr>
        <p:txBody>
          <a:bodyPr wrap="none">
            <a:spAutoFit/>
          </a:bodyPr>
          <a:lstStyle/>
          <a:p>
            <a:pPr algn="ctr"/>
            <a:r>
              <a:rPr sz="1100" b="1">
                <a:solidFill>
                  <a:srgbClr val="FFFFFF"/>
                </a:solidFill>
              </a:rPr>
              <a:t>LEARNING PROCESS</a:t>
            </a:r>
          </a:p>
        </p:txBody>
      </p:sp>
      <p:sp>
        <p:nvSpPr>
          <p:cNvPr id="12" name="Rounded Rectangle 11"/>
          <p:cNvSpPr/>
          <p:nvPr/>
        </p:nvSpPr>
        <p:spPr>
          <a:xfrm>
            <a:off x="5069433" y="2286000"/>
            <a:ext cx="2022652"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124297" y="2432304"/>
            <a:ext cx="1912924" cy="621792"/>
          </a:xfrm>
          <a:prstGeom prst="rect">
            <a:avLst/>
          </a:prstGeom>
          <a:noFill/>
        </p:spPr>
        <p:txBody>
          <a:bodyPr wrap="none">
            <a:spAutoFit/>
          </a:bodyPr>
          <a:lstStyle/>
          <a:p>
            <a:pPr algn="ctr"/>
            <a:r>
              <a:rPr sz="1100" b="1">
                <a:solidFill>
                  <a:srgbClr val="FFFFFF"/>
                </a:solidFill>
              </a:rPr>
              <a:t>MODEL</a:t>
            </a:r>
          </a:p>
        </p:txBody>
      </p:sp>
      <p:sp>
        <p:nvSpPr>
          <p:cNvPr id="14" name="Rounded Rectangle 13"/>
          <p:cNvSpPr/>
          <p:nvPr/>
        </p:nvSpPr>
        <p:spPr>
          <a:xfrm>
            <a:off x="7238390" y="2286000"/>
            <a:ext cx="2022652"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293254" y="2432304"/>
            <a:ext cx="1912924" cy="621792"/>
          </a:xfrm>
          <a:prstGeom prst="rect">
            <a:avLst/>
          </a:prstGeom>
          <a:noFill/>
        </p:spPr>
        <p:txBody>
          <a:bodyPr wrap="none">
            <a:spAutoFit/>
          </a:bodyPr>
          <a:lstStyle/>
          <a:p>
            <a:pPr algn="ctr"/>
            <a:r>
              <a:rPr sz="1100" b="1">
                <a:solidFill>
                  <a:srgbClr val="FFFFFF"/>
                </a:solidFill>
              </a:rPr>
              <a:t>NEW INPUT</a:t>
            </a:r>
          </a:p>
        </p:txBody>
      </p:sp>
      <p:sp>
        <p:nvSpPr>
          <p:cNvPr id="16" name="Rounded Rectangle 15"/>
          <p:cNvSpPr/>
          <p:nvPr/>
        </p:nvSpPr>
        <p:spPr>
          <a:xfrm>
            <a:off x="9407347" y="2286000"/>
            <a:ext cx="2022652"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462211" y="2432304"/>
            <a:ext cx="1912924" cy="621792"/>
          </a:xfrm>
          <a:prstGeom prst="rect">
            <a:avLst/>
          </a:prstGeom>
          <a:noFill/>
        </p:spPr>
        <p:txBody>
          <a:bodyPr wrap="none">
            <a:spAutoFit/>
          </a:bodyPr>
          <a:lstStyle/>
          <a:p>
            <a:pPr algn="ctr"/>
            <a:r>
              <a:rPr sz="1100" b="1">
                <a:solidFill>
                  <a:srgbClr val="FFFFFF"/>
                </a:solidFill>
              </a:rPr>
              <a:t>PREDICTION</a:t>
            </a:r>
          </a:p>
        </p:txBody>
      </p:sp>
      <p:sp>
        <p:nvSpPr>
          <p:cNvPr id="18" name="Rounded Rectangle 17"/>
          <p:cNvSpPr/>
          <p:nvPr/>
        </p:nvSpPr>
        <p:spPr>
          <a:xfrm>
            <a:off x="1005840" y="4069080"/>
            <a:ext cx="10058400" cy="105156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207008" y="4197096"/>
            <a:ext cx="9656064" cy="384048"/>
          </a:xfrm>
          <a:prstGeom prst="rect">
            <a:avLst/>
          </a:prstGeom>
          <a:noFill/>
        </p:spPr>
        <p:txBody>
          <a:bodyPr wrap="none">
            <a:spAutoFit/>
          </a:bodyPr>
          <a:lstStyle/>
          <a:p>
            <a:r>
              <a:rPr sz="1500" b="1">
                <a:solidFill>
                  <a:srgbClr val="2C9A69"/>
                </a:solidFill>
              </a:rPr>
              <a:t>EXAMPLE</a:t>
            </a:r>
          </a:p>
        </p:txBody>
      </p:sp>
      <p:sp>
        <p:nvSpPr>
          <p:cNvPr id="20" name="TextBox 19"/>
          <p:cNvSpPr txBox="1"/>
          <p:nvPr/>
        </p:nvSpPr>
        <p:spPr>
          <a:xfrm>
            <a:off x="1207008" y="4690872"/>
            <a:ext cx="9656064" cy="301751"/>
          </a:xfrm>
          <a:prstGeom prst="rect">
            <a:avLst/>
          </a:prstGeom>
          <a:noFill/>
        </p:spPr>
        <p:txBody>
          <a:bodyPr wrap="square">
            <a:spAutoFit/>
          </a:bodyPr>
          <a:lstStyle/>
          <a:p>
            <a:r>
              <a:rPr sz="1050">
                <a:solidFill>
                  <a:srgbClr val="1C242D"/>
                </a:solidFill>
              </a:rPr>
              <a:t>Instead of writing every possible spam-email rule, a model can learn patterns from many examples of spam and legitimate email.</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Traditional Programming vs Machine Learning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Know when the difference matters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18</a:t>
            </a:r>
          </a:p>
        </p:txBody>
      </p:sp>
      <p:sp>
        <p:nvSpPr>
          <p:cNvPr id="8" name="Rounded Rectangle 7"/>
          <p:cNvSpPr/>
          <p:nvPr/>
        </p:nvSpPr>
        <p:spPr>
          <a:xfrm>
            <a:off x="822960" y="1508760"/>
            <a:ext cx="4937760" cy="361188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36776"/>
            <a:ext cx="4535424" cy="384048"/>
          </a:xfrm>
          <a:prstGeom prst="rect">
            <a:avLst/>
          </a:prstGeom>
          <a:noFill/>
        </p:spPr>
        <p:txBody>
          <a:bodyPr wrap="none">
            <a:spAutoFit/>
          </a:bodyPr>
          <a:lstStyle/>
          <a:p>
            <a:r>
              <a:rPr sz="1500" b="1">
                <a:solidFill>
                  <a:srgbClr val="236ABE"/>
                </a:solidFill>
              </a:rPr>
              <a:t>TRADITIONAL PROGRAMMING</a:t>
            </a:r>
          </a:p>
        </p:txBody>
      </p:sp>
      <p:sp>
        <p:nvSpPr>
          <p:cNvPr id="10" name="TextBox 9"/>
          <p:cNvSpPr txBox="1"/>
          <p:nvPr/>
        </p:nvSpPr>
        <p:spPr>
          <a:xfrm>
            <a:off x="1024128" y="2130552"/>
            <a:ext cx="4535424" cy="2862072"/>
          </a:xfrm>
          <a:prstGeom prst="rect">
            <a:avLst/>
          </a:prstGeom>
          <a:noFill/>
        </p:spPr>
        <p:txBody>
          <a:bodyPr wrap="square">
            <a:spAutoFit/>
          </a:bodyPr>
          <a:lstStyle/>
          <a:p>
            <a:r>
              <a:rPr sz="1050">
                <a:solidFill>
                  <a:srgbClr val="1C242D"/>
                </a:solidFill>
              </a:rPr>
              <a:t>Known rule:
Score ≥ 50 → Pass
Score &lt; 50 → Fail
Best when the rule is explicit and stable.</a:t>
            </a:r>
          </a:p>
        </p:txBody>
      </p:sp>
      <p:sp>
        <p:nvSpPr>
          <p:cNvPr id="11" name="Rounded Rectangle 10"/>
          <p:cNvSpPr/>
          <p:nvPr/>
        </p:nvSpPr>
        <p:spPr>
          <a:xfrm>
            <a:off x="6400800" y="1508760"/>
            <a:ext cx="4937760" cy="361188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36776"/>
            <a:ext cx="4535424" cy="384048"/>
          </a:xfrm>
          <a:prstGeom prst="rect">
            <a:avLst/>
          </a:prstGeom>
          <a:noFill/>
        </p:spPr>
        <p:txBody>
          <a:bodyPr wrap="none">
            <a:spAutoFit/>
          </a:bodyPr>
          <a:lstStyle/>
          <a:p>
            <a:r>
              <a:rPr sz="1500" b="1">
                <a:solidFill>
                  <a:srgbClr val="704CAE"/>
                </a:solidFill>
              </a:rPr>
              <a:t>MACHINE LEARNING</a:t>
            </a:r>
          </a:p>
        </p:txBody>
      </p:sp>
      <p:sp>
        <p:nvSpPr>
          <p:cNvPr id="13" name="TextBox 12"/>
          <p:cNvSpPr txBox="1"/>
          <p:nvPr/>
        </p:nvSpPr>
        <p:spPr>
          <a:xfrm>
            <a:off x="6601968" y="2130552"/>
            <a:ext cx="4535424" cy="2862072"/>
          </a:xfrm>
          <a:prstGeom prst="rect">
            <a:avLst/>
          </a:prstGeom>
          <a:noFill/>
        </p:spPr>
        <p:txBody>
          <a:bodyPr wrap="square">
            <a:spAutoFit/>
          </a:bodyPr>
          <a:lstStyle/>
          <a:p>
            <a:r>
              <a:rPr sz="1050">
                <a:solidFill>
                  <a:srgbClr val="1C242D"/>
                </a:solidFill>
              </a:rPr>
              <a:t>Learn from examples:
Past customer behaviour → model → predict which customers may leave.
Useful when patterns are too complex to hand-code.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Rules or Learning?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Classify the problem before choosing technology</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19</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8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For each case, decide: RULE-BASED, MACHINE LEARNING, GENERATIVE AI, or HUMAN JUDGEMENT.
1. Send receipt after payment.
2. Predict customers likely to cancel.
3. Draft a complaint response.
4. Decide whether to dismiss an employee.</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Write your four answers and one-sentence reasons.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How to Use This Deck</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This deck is designed to teach from — not merely present</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a:t>
            </a:r>
          </a:p>
        </p:txBody>
      </p:sp>
      <p:sp>
        <p:nvSpPr>
          <p:cNvPr id="8" name="Rounded Rectangle 7"/>
          <p:cNvSpPr/>
          <p:nvPr/>
        </p:nvSpPr>
        <p:spPr>
          <a:xfrm>
            <a:off x="731520" y="205740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03704"/>
            <a:ext cx="1293222" cy="621792"/>
          </a:xfrm>
          <a:prstGeom prst="rect">
            <a:avLst/>
          </a:prstGeom>
          <a:noFill/>
        </p:spPr>
        <p:txBody>
          <a:bodyPr wrap="none">
            <a:spAutoFit/>
          </a:bodyPr>
          <a:lstStyle/>
          <a:p>
            <a:pPr algn="ctr"/>
            <a:r>
              <a:rPr sz="1100" b="1">
                <a:solidFill>
                  <a:srgbClr val="FFFFFF"/>
                </a:solidFill>
              </a:rPr>
              <a:t>EXPLAIN</a:t>
            </a:r>
          </a:p>
        </p:txBody>
      </p:sp>
      <p:sp>
        <p:nvSpPr>
          <p:cNvPr id="10" name="Rounded Rectangle 9"/>
          <p:cNvSpPr/>
          <p:nvPr/>
        </p:nvSpPr>
        <p:spPr>
          <a:xfrm>
            <a:off x="2280774" y="205740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203704"/>
            <a:ext cx="1293222" cy="621792"/>
          </a:xfrm>
          <a:prstGeom prst="rect">
            <a:avLst/>
          </a:prstGeom>
          <a:noFill/>
        </p:spPr>
        <p:txBody>
          <a:bodyPr wrap="none">
            <a:spAutoFit/>
          </a:bodyPr>
          <a:lstStyle/>
          <a:p>
            <a:pPr algn="ctr"/>
            <a:r>
              <a:rPr sz="1100" b="1">
                <a:solidFill>
                  <a:srgbClr val="FFFFFF"/>
                </a:solidFill>
              </a:rPr>
              <a:t>DEMONSTRATE</a:t>
            </a:r>
          </a:p>
        </p:txBody>
      </p:sp>
      <p:sp>
        <p:nvSpPr>
          <p:cNvPr id="12" name="Rounded Rectangle 11"/>
          <p:cNvSpPr/>
          <p:nvPr/>
        </p:nvSpPr>
        <p:spPr>
          <a:xfrm>
            <a:off x="3830029" y="205740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203704"/>
            <a:ext cx="1293222" cy="621792"/>
          </a:xfrm>
          <a:prstGeom prst="rect">
            <a:avLst/>
          </a:prstGeom>
          <a:noFill/>
        </p:spPr>
        <p:txBody>
          <a:bodyPr wrap="none">
            <a:spAutoFit/>
          </a:bodyPr>
          <a:lstStyle/>
          <a:p>
            <a:pPr algn="ctr"/>
            <a:r>
              <a:rPr sz="1100" b="1">
                <a:solidFill>
                  <a:srgbClr val="FFFFFF"/>
                </a:solidFill>
              </a:rPr>
              <a:t>FOLLOW</a:t>
            </a:r>
          </a:p>
        </p:txBody>
      </p:sp>
      <p:sp>
        <p:nvSpPr>
          <p:cNvPr id="14" name="Rounded Rectangle 13"/>
          <p:cNvSpPr/>
          <p:nvPr/>
        </p:nvSpPr>
        <p:spPr>
          <a:xfrm>
            <a:off x="5379284" y="205740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203704"/>
            <a:ext cx="1293222" cy="621792"/>
          </a:xfrm>
          <a:prstGeom prst="rect">
            <a:avLst/>
          </a:prstGeom>
          <a:noFill/>
        </p:spPr>
        <p:txBody>
          <a:bodyPr wrap="none">
            <a:spAutoFit/>
          </a:bodyPr>
          <a:lstStyle/>
          <a:p>
            <a:pPr algn="ctr"/>
            <a:r>
              <a:rPr sz="1100" b="1">
                <a:solidFill>
                  <a:srgbClr val="FFFFFF"/>
                </a:solidFill>
              </a:rPr>
              <a:t>PRACTISE</a:t>
            </a:r>
          </a:p>
        </p:txBody>
      </p:sp>
      <p:sp>
        <p:nvSpPr>
          <p:cNvPr id="16" name="Rounded Rectangle 15"/>
          <p:cNvSpPr/>
          <p:nvPr/>
        </p:nvSpPr>
        <p:spPr>
          <a:xfrm>
            <a:off x="6928539" y="205740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203704"/>
            <a:ext cx="1293222" cy="621792"/>
          </a:xfrm>
          <a:prstGeom prst="rect">
            <a:avLst/>
          </a:prstGeom>
          <a:noFill/>
        </p:spPr>
        <p:txBody>
          <a:bodyPr wrap="none">
            <a:spAutoFit/>
          </a:bodyPr>
          <a:lstStyle/>
          <a:p>
            <a:pPr algn="ctr"/>
            <a:r>
              <a:rPr sz="1100" b="1">
                <a:solidFill>
                  <a:srgbClr val="FFFFFF"/>
                </a:solidFill>
              </a:rPr>
              <a:t>COMPARE</a:t>
            </a:r>
          </a:p>
        </p:txBody>
      </p:sp>
      <p:sp>
        <p:nvSpPr>
          <p:cNvPr id="18" name="Rounded Rectangle 17"/>
          <p:cNvSpPr/>
          <p:nvPr/>
        </p:nvSpPr>
        <p:spPr>
          <a:xfrm>
            <a:off x="8477794" y="205740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203704"/>
            <a:ext cx="1293222" cy="621792"/>
          </a:xfrm>
          <a:prstGeom prst="rect">
            <a:avLst/>
          </a:prstGeom>
          <a:noFill/>
        </p:spPr>
        <p:txBody>
          <a:bodyPr wrap="none">
            <a:spAutoFit/>
          </a:bodyPr>
          <a:lstStyle/>
          <a:p>
            <a:pPr algn="ctr"/>
            <a:r>
              <a:rPr sz="1100" b="1">
                <a:solidFill>
                  <a:srgbClr val="FFFFFF"/>
                </a:solidFill>
              </a:rPr>
              <a:t>IMPROVE</a:t>
            </a:r>
          </a:p>
        </p:txBody>
      </p:sp>
      <p:sp>
        <p:nvSpPr>
          <p:cNvPr id="20" name="Rounded Rectangle 19"/>
          <p:cNvSpPr/>
          <p:nvPr/>
        </p:nvSpPr>
        <p:spPr>
          <a:xfrm>
            <a:off x="10027049" y="205740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203704"/>
            <a:ext cx="1293222" cy="621792"/>
          </a:xfrm>
          <a:prstGeom prst="rect">
            <a:avLst/>
          </a:prstGeom>
          <a:noFill/>
        </p:spPr>
        <p:txBody>
          <a:bodyPr wrap="none">
            <a:spAutoFit/>
          </a:bodyPr>
          <a:lstStyle/>
          <a:p>
            <a:pPr algn="ctr"/>
            <a:r>
              <a:rPr sz="1100" b="1">
                <a:solidFill>
                  <a:srgbClr val="FFFFFF"/>
                </a:solidFill>
              </a:rPr>
              <a:t>BUILD</a:t>
            </a:r>
          </a:p>
        </p:txBody>
      </p:sp>
      <p:sp>
        <p:nvSpPr>
          <p:cNvPr id="22" name="TextBox 21"/>
          <p:cNvSpPr txBox="1"/>
          <p:nvPr/>
        </p:nvSpPr>
        <p:spPr>
          <a:xfrm>
            <a:off x="822960" y="3749039"/>
            <a:ext cx="10241280" cy="1920240"/>
          </a:xfrm>
          <a:prstGeom prst="rect">
            <a:avLst/>
          </a:prstGeom>
          <a:noFill/>
        </p:spPr>
        <p:txBody>
          <a:bodyPr wrap="square">
            <a:spAutoFit/>
          </a:bodyPr>
          <a:lstStyle/>
          <a:p>
            <a:pPr>
              <a:spcAft>
                <a:spcPts val="800"/>
              </a:spcAft>
              <a:defRPr sz="1500">
                <a:solidFill>
                  <a:srgbClr val="FFFFFF"/>
                </a:solidFill>
              </a:defRPr>
            </a:pPr>
            <a:r>
              <a:t>• Slides marked DO THIS NOW are learner activities.</a:t>
            </a:r>
          </a:p>
          <a:p>
            <a:pPr>
              <a:spcAft>
                <a:spcPts val="800"/>
              </a:spcAft>
              <a:defRPr sz="1500">
                <a:solidFill>
                  <a:srgbClr val="FFFFFF"/>
                </a:solidFill>
              </a:defRPr>
            </a:pPr>
            <a:r>
              <a:t>• Full prompts are deliberately retained for copy-and-run practice.</a:t>
            </a:r>
          </a:p>
          <a:p>
            <a:pPr>
              <a:spcAft>
                <a:spcPts val="800"/>
              </a:spcAft>
              <a:defRPr sz="1500">
                <a:solidFill>
                  <a:srgbClr val="FFFFFF"/>
                </a:solidFill>
              </a:defRPr>
            </a:pPr>
            <a:r>
              <a:t>• Use one AI assistant consistently for demonstrations, then compare with other tools where useful.</a:t>
            </a:r>
          </a:p>
          <a:p>
            <a:pPr>
              <a:spcAft>
                <a:spcPts val="800"/>
              </a:spcAft>
              <a:defRPr sz="1500">
                <a:solidFill>
                  <a:srgbClr val="FFFFFF"/>
                </a:solidFill>
              </a:defRPr>
            </a:pPr>
            <a:r>
              <a:t>• Keep learner outputs: the same work will be improved later in the module.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Deep Learning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 branch of machine learning using multi-layer neural networks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20</a:t>
            </a:r>
          </a:p>
        </p:txBody>
      </p:sp>
      <p:sp>
        <p:nvSpPr>
          <p:cNvPr id="8" name="Rounded Rectangle 7"/>
          <p:cNvSpPr/>
          <p:nvPr/>
        </p:nvSpPr>
        <p:spPr>
          <a:xfrm>
            <a:off x="822960" y="1600200"/>
            <a:ext cx="3200400" cy="3291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728216"/>
            <a:ext cx="2798064" cy="384048"/>
          </a:xfrm>
          <a:prstGeom prst="rect">
            <a:avLst/>
          </a:prstGeom>
          <a:noFill/>
        </p:spPr>
        <p:txBody>
          <a:bodyPr wrap="none">
            <a:spAutoFit/>
          </a:bodyPr>
          <a:lstStyle/>
          <a:p>
            <a:r>
              <a:rPr sz="1500" b="1">
                <a:solidFill>
                  <a:srgbClr val="236ABE"/>
                </a:solidFill>
              </a:rPr>
              <a:t>WHAT CHANGED</a:t>
            </a:r>
          </a:p>
        </p:txBody>
      </p:sp>
      <p:sp>
        <p:nvSpPr>
          <p:cNvPr id="10" name="TextBox 9"/>
          <p:cNvSpPr txBox="1"/>
          <p:nvPr/>
        </p:nvSpPr>
        <p:spPr>
          <a:xfrm>
            <a:off x="1024128" y="2221992"/>
            <a:ext cx="2798064" cy="2542032"/>
          </a:xfrm>
          <a:prstGeom prst="rect">
            <a:avLst/>
          </a:prstGeom>
          <a:noFill/>
        </p:spPr>
        <p:txBody>
          <a:bodyPr wrap="square">
            <a:spAutoFit/>
          </a:bodyPr>
          <a:lstStyle/>
          <a:p>
            <a:r>
              <a:rPr sz="1050">
                <a:solidFill>
                  <a:srgbClr val="1C242D"/>
                </a:solidFill>
              </a:rPr>
              <a:t>Neural networks with many layers became increasingly effective at learning complex patterns.</a:t>
            </a:r>
          </a:p>
        </p:txBody>
      </p:sp>
      <p:sp>
        <p:nvSpPr>
          <p:cNvPr id="11" name="Rounded Rectangle 10"/>
          <p:cNvSpPr/>
          <p:nvPr/>
        </p:nvSpPr>
        <p:spPr>
          <a:xfrm>
            <a:off x="4480560" y="1600200"/>
            <a:ext cx="3200400" cy="329184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728216"/>
            <a:ext cx="2798064" cy="384048"/>
          </a:xfrm>
          <a:prstGeom prst="rect">
            <a:avLst/>
          </a:prstGeom>
          <a:noFill/>
        </p:spPr>
        <p:txBody>
          <a:bodyPr wrap="none">
            <a:spAutoFit/>
          </a:bodyPr>
          <a:lstStyle/>
          <a:p>
            <a:r>
              <a:rPr sz="1500" b="1">
                <a:solidFill>
                  <a:srgbClr val="704CAE"/>
                </a:solidFill>
              </a:rPr>
              <a:t>WHAT HELPED</a:t>
            </a:r>
          </a:p>
        </p:txBody>
      </p:sp>
      <p:sp>
        <p:nvSpPr>
          <p:cNvPr id="13" name="TextBox 12"/>
          <p:cNvSpPr txBox="1"/>
          <p:nvPr/>
        </p:nvSpPr>
        <p:spPr>
          <a:xfrm>
            <a:off x="4681728" y="2221992"/>
            <a:ext cx="2798064" cy="2542032"/>
          </a:xfrm>
          <a:prstGeom prst="rect">
            <a:avLst/>
          </a:prstGeom>
          <a:noFill/>
        </p:spPr>
        <p:txBody>
          <a:bodyPr wrap="square">
            <a:spAutoFit/>
          </a:bodyPr>
          <a:lstStyle/>
          <a:p>
            <a:r>
              <a:rPr sz="1050">
                <a:solidFill>
                  <a:srgbClr val="1C242D"/>
                </a:solidFill>
              </a:rPr>
              <a:t>More data, stronger computing power and improved algorithms accelerated progress.</a:t>
            </a:r>
          </a:p>
        </p:txBody>
      </p:sp>
      <p:sp>
        <p:nvSpPr>
          <p:cNvPr id="14" name="Rounded Rectangle 13"/>
          <p:cNvSpPr/>
          <p:nvPr/>
        </p:nvSpPr>
        <p:spPr>
          <a:xfrm>
            <a:off x="8138160" y="1600200"/>
            <a:ext cx="3200400" cy="329184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339328" y="1728216"/>
            <a:ext cx="2798064" cy="384048"/>
          </a:xfrm>
          <a:prstGeom prst="rect">
            <a:avLst/>
          </a:prstGeom>
          <a:noFill/>
        </p:spPr>
        <p:txBody>
          <a:bodyPr wrap="none">
            <a:spAutoFit/>
          </a:bodyPr>
          <a:lstStyle/>
          <a:p>
            <a:r>
              <a:rPr sz="1500" b="1">
                <a:solidFill>
                  <a:srgbClr val="2C9A69"/>
                </a:solidFill>
              </a:rPr>
              <a:t>WHERE USED</a:t>
            </a:r>
          </a:p>
        </p:txBody>
      </p:sp>
      <p:sp>
        <p:nvSpPr>
          <p:cNvPr id="16" name="TextBox 15"/>
          <p:cNvSpPr txBox="1"/>
          <p:nvPr/>
        </p:nvSpPr>
        <p:spPr>
          <a:xfrm>
            <a:off x="8339328" y="2221992"/>
            <a:ext cx="2798064" cy="2542032"/>
          </a:xfrm>
          <a:prstGeom prst="rect">
            <a:avLst/>
          </a:prstGeom>
          <a:noFill/>
        </p:spPr>
        <p:txBody>
          <a:bodyPr wrap="square">
            <a:spAutoFit/>
          </a:bodyPr>
          <a:lstStyle/>
          <a:p>
            <a:r>
              <a:rPr sz="1050">
                <a:solidFill>
                  <a:srgbClr val="1C242D"/>
                </a:solidFill>
              </a:rPr>
              <a:t>Image recognition, speech, language, translation and modern generative systems.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2017 — Transformers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Why this milestone matters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21</a:t>
            </a:r>
          </a:p>
        </p:txBody>
      </p:sp>
      <p:sp>
        <p:nvSpPr>
          <p:cNvPr id="8" name="TextBox 7"/>
          <p:cNvSpPr txBox="1"/>
          <p:nvPr/>
        </p:nvSpPr>
        <p:spPr>
          <a:xfrm>
            <a:off x="822960" y="1554480"/>
            <a:ext cx="10058400" cy="2926080"/>
          </a:xfrm>
          <a:prstGeom prst="rect">
            <a:avLst/>
          </a:prstGeom>
          <a:noFill/>
        </p:spPr>
        <p:txBody>
          <a:bodyPr wrap="square">
            <a:spAutoFit/>
          </a:bodyPr>
          <a:lstStyle/>
          <a:p>
            <a:pPr>
              <a:spcAft>
                <a:spcPts val="800"/>
              </a:spcAft>
              <a:defRPr sz="1800">
                <a:solidFill>
                  <a:srgbClr val="FFFFFF"/>
                </a:solidFill>
              </a:defRPr>
            </a:pPr>
            <a:r>
              <a:t>• The Transformer architecture became highly influential in modern language AI.</a:t>
            </a:r>
          </a:p>
          <a:p>
            <a:pPr>
              <a:spcAft>
                <a:spcPts val="800"/>
              </a:spcAft>
              <a:defRPr sz="1800">
                <a:solidFill>
                  <a:srgbClr val="FFFFFF"/>
                </a:solidFill>
              </a:defRPr>
            </a:pPr>
            <a:r>
              <a:t>• It improved how models handle relationships and context across sequences of information.</a:t>
            </a:r>
          </a:p>
          <a:p>
            <a:pPr>
              <a:spcAft>
                <a:spcPts val="800"/>
              </a:spcAft>
              <a:defRPr sz="1800">
                <a:solidFill>
                  <a:srgbClr val="FFFFFF"/>
                </a:solidFill>
              </a:defRPr>
            </a:pPr>
            <a:r>
              <a:t>• Transformer-based architectures became a major foundation for modern large language models and multimodal systems.</a:t>
            </a:r>
          </a:p>
        </p:txBody>
      </p:sp>
      <p:sp>
        <p:nvSpPr>
          <p:cNvPr id="9" name="Rounded Rectangle 8"/>
          <p:cNvSpPr/>
          <p:nvPr/>
        </p:nvSpPr>
        <p:spPr>
          <a:xfrm>
            <a:off x="731520" y="4572000"/>
            <a:ext cx="2564891"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86384" y="4718304"/>
            <a:ext cx="2455163" cy="621792"/>
          </a:xfrm>
          <a:prstGeom prst="rect">
            <a:avLst/>
          </a:prstGeom>
          <a:noFill/>
        </p:spPr>
        <p:txBody>
          <a:bodyPr wrap="none">
            <a:spAutoFit/>
          </a:bodyPr>
          <a:lstStyle/>
          <a:p>
            <a:pPr algn="ctr"/>
            <a:r>
              <a:rPr sz="1100" b="1">
                <a:solidFill>
                  <a:srgbClr val="FFFFFF"/>
                </a:solidFill>
              </a:rPr>
              <a:t>INPUT</a:t>
            </a:r>
          </a:p>
        </p:txBody>
      </p:sp>
      <p:sp>
        <p:nvSpPr>
          <p:cNvPr id="11" name="Rounded Rectangle 10"/>
          <p:cNvSpPr/>
          <p:nvPr/>
        </p:nvSpPr>
        <p:spPr>
          <a:xfrm>
            <a:off x="3442715" y="4572000"/>
            <a:ext cx="2564891"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97579" y="4718304"/>
            <a:ext cx="2455163" cy="621792"/>
          </a:xfrm>
          <a:prstGeom prst="rect">
            <a:avLst/>
          </a:prstGeom>
          <a:noFill/>
        </p:spPr>
        <p:txBody>
          <a:bodyPr wrap="none">
            <a:spAutoFit/>
          </a:bodyPr>
          <a:lstStyle/>
          <a:p>
            <a:pPr algn="ctr"/>
            <a:r>
              <a:rPr sz="1100" b="1">
                <a:solidFill>
                  <a:srgbClr val="FFFFFF"/>
                </a:solidFill>
              </a:rPr>
              <a:t>ATTENTION TO CONTEXT</a:t>
            </a:r>
          </a:p>
        </p:txBody>
      </p:sp>
      <p:sp>
        <p:nvSpPr>
          <p:cNvPr id="13" name="Rounded Rectangle 12"/>
          <p:cNvSpPr/>
          <p:nvPr/>
        </p:nvSpPr>
        <p:spPr>
          <a:xfrm>
            <a:off x="6153912" y="4572000"/>
            <a:ext cx="2564891"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208775" y="4718304"/>
            <a:ext cx="2455163" cy="621792"/>
          </a:xfrm>
          <a:prstGeom prst="rect">
            <a:avLst/>
          </a:prstGeom>
          <a:noFill/>
        </p:spPr>
        <p:txBody>
          <a:bodyPr wrap="none">
            <a:spAutoFit/>
          </a:bodyPr>
          <a:lstStyle/>
          <a:p>
            <a:pPr algn="ctr"/>
            <a:r>
              <a:rPr sz="1100" b="1">
                <a:solidFill>
                  <a:srgbClr val="FFFFFF"/>
                </a:solidFill>
              </a:rPr>
              <a:t>REPRESENTATION</a:t>
            </a:r>
          </a:p>
        </p:txBody>
      </p:sp>
      <p:sp>
        <p:nvSpPr>
          <p:cNvPr id="15" name="Rounded Rectangle 14"/>
          <p:cNvSpPr/>
          <p:nvPr/>
        </p:nvSpPr>
        <p:spPr>
          <a:xfrm>
            <a:off x="8865108" y="4572000"/>
            <a:ext cx="2564891"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919972" y="4718304"/>
            <a:ext cx="2455163" cy="621792"/>
          </a:xfrm>
          <a:prstGeom prst="rect">
            <a:avLst/>
          </a:prstGeom>
          <a:noFill/>
        </p:spPr>
        <p:txBody>
          <a:bodyPr wrap="none">
            <a:spAutoFit/>
          </a:bodyPr>
          <a:lstStyle/>
          <a:p>
            <a:pPr algn="ctr"/>
            <a:r>
              <a:rPr sz="1100" b="1">
                <a:solidFill>
                  <a:srgbClr val="FFFFFF"/>
                </a:solidFill>
              </a:rPr>
              <a:t>OUTPUT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The Generative AI Era</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From recognising patterns to creating new content</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22</a:t>
            </a:r>
          </a:p>
        </p:txBody>
      </p:sp>
      <p:sp>
        <p:nvSpPr>
          <p:cNvPr id="8" name="Rounded Rectangle 7"/>
          <p:cNvSpPr/>
          <p:nvPr/>
        </p:nvSpPr>
        <p:spPr>
          <a:xfrm>
            <a:off x="68580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1545336"/>
            <a:ext cx="3072384" cy="384048"/>
          </a:xfrm>
          <a:prstGeom prst="rect">
            <a:avLst/>
          </a:prstGeom>
          <a:noFill/>
        </p:spPr>
        <p:txBody>
          <a:bodyPr wrap="none">
            <a:spAutoFit/>
          </a:bodyPr>
          <a:lstStyle/>
          <a:p>
            <a:r>
              <a:rPr sz="1500" b="1">
                <a:solidFill>
                  <a:srgbClr val="236ABE"/>
                </a:solidFill>
              </a:rPr>
              <a:t>TEXT</a:t>
            </a:r>
          </a:p>
        </p:txBody>
      </p:sp>
      <p:sp>
        <p:nvSpPr>
          <p:cNvPr id="10" name="TextBox 9"/>
          <p:cNvSpPr txBox="1"/>
          <p:nvPr/>
        </p:nvSpPr>
        <p:spPr>
          <a:xfrm>
            <a:off x="886968" y="2039112"/>
            <a:ext cx="3072384" cy="667512"/>
          </a:xfrm>
          <a:prstGeom prst="rect">
            <a:avLst/>
          </a:prstGeom>
          <a:noFill/>
        </p:spPr>
        <p:txBody>
          <a:bodyPr wrap="square">
            <a:spAutoFit/>
          </a:bodyPr>
          <a:lstStyle/>
          <a:p>
            <a:r>
              <a:rPr sz="1050">
                <a:solidFill>
                  <a:srgbClr val="1C242D"/>
                </a:solidFill>
              </a:rPr>
              <a:t>Emails, reports, lessons, scripts</a:t>
            </a:r>
          </a:p>
        </p:txBody>
      </p:sp>
      <p:sp>
        <p:nvSpPr>
          <p:cNvPr id="11" name="Rounded Rectangle 10"/>
          <p:cNvSpPr/>
          <p:nvPr/>
        </p:nvSpPr>
        <p:spPr>
          <a:xfrm>
            <a:off x="448056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545336"/>
            <a:ext cx="3072384" cy="384048"/>
          </a:xfrm>
          <a:prstGeom prst="rect">
            <a:avLst/>
          </a:prstGeom>
          <a:noFill/>
        </p:spPr>
        <p:txBody>
          <a:bodyPr wrap="none">
            <a:spAutoFit/>
          </a:bodyPr>
          <a:lstStyle/>
          <a:p>
            <a:r>
              <a:rPr sz="1500" b="1">
                <a:solidFill>
                  <a:srgbClr val="704CAE"/>
                </a:solidFill>
              </a:rPr>
              <a:t>IMAGE</a:t>
            </a:r>
          </a:p>
        </p:txBody>
      </p:sp>
      <p:sp>
        <p:nvSpPr>
          <p:cNvPr id="13" name="TextBox 12"/>
          <p:cNvSpPr txBox="1"/>
          <p:nvPr/>
        </p:nvSpPr>
        <p:spPr>
          <a:xfrm>
            <a:off x="4681728" y="2039112"/>
            <a:ext cx="3072384" cy="667512"/>
          </a:xfrm>
          <a:prstGeom prst="rect">
            <a:avLst/>
          </a:prstGeom>
          <a:noFill/>
        </p:spPr>
        <p:txBody>
          <a:bodyPr wrap="square">
            <a:spAutoFit/>
          </a:bodyPr>
          <a:lstStyle/>
          <a:p>
            <a:r>
              <a:rPr sz="1050">
                <a:solidFill>
                  <a:srgbClr val="1C242D"/>
                </a:solidFill>
              </a:rPr>
              <a:t>Illustrations, concepts, edits</a:t>
            </a:r>
          </a:p>
        </p:txBody>
      </p:sp>
      <p:sp>
        <p:nvSpPr>
          <p:cNvPr id="14" name="Rounded Rectangle 13"/>
          <p:cNvSpPr/>
          <p:nvPr/>
        </p:nvSpPr>
        <p:spPr>
          <a:xfrm>
            <a:off x="827532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476488" y="1545336"/>
            <a:ext cx="3072384" cy="384048"/>
          </a:xfrm>
          <a:prstGeom prst="rect">
            <a:avLst/>
          </a:prstGeom>
          <a:noFill/>
        </p:spPr>
        <p:txBody>
          <a:bodyPr wrap="none">
            <a:spAutoFit/>
          </a:bodyPr>
          <a:lstStyle/>
          <a:p>
            <a:r>
              <a:rPr sz="1500" b="1">
                <a:solidFill>
                  <a:srgbClr val="E78734"/>
                </a:solidFill>
              </a:rPr>
              <a:t>AUDIO</a:t>
            </a:r>
          </a:p>
        </p:txBody>
      </p:sp>
      <p:sp>
        <p:nvSpPr>
          <p:cNvPr id="16" name="TextBox 15"/>
          <p:cNvSpPr txBox="1"/>
          <p:nvPr/>
        </p:nvSpPr>
        <p:spPr>
          <a:xfrm>
            <a:off x="8476488" y="2039112"/>
            <a:ext cx="3072384" cy="667512"/>
          </a:xfrm>
          <a:prstGeom prst="rect">
            <a:avLst/>
          </a:prstGeom>
          <a:noFill/>
        </p:spPr>
        <p:txBody>
          <a:bodyPr wrap="square">
            <a:spAutoFit/>
          </a:bodyPr>
          <a:lstStyle/>
          <a:p>
            <a:r>
              <a:rPr sz="1050">
                <a:solidFill>
                  <a:srgbClr val="1C242D"/>
                </a:solidFill>
              </a:rPr>
              <a:t>Speech, music, transcription</a:t>
            </a:r>
          </a:p>
        </p:txBody>
      </p:sp>
      <p:sp>
        <p:nvSpPr>
          <p:cNvPr id="17" name="Rounded Rectangle 16"/>
          <p:cNvSpPr/>
          <p:nvPr/>
        </p:nvSpPr>
        <p:spPr>
          <a:xfrm>
            <a:off x="68580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86968" y="3419856"/>
            <a:ext cx="3072384" cy="384048"/>
          </a:xfrm>
          <a:prstGeom prst="rect">
            <a:avLst/>
          </a:prstGeom>
          <a:noFill/>
        </p:spPr>
        <p:txBody>
          <a:bodyPr wrap="none">
            <a:spAutoFit/>
          </a:bodyPr>
          <a:lstStyle/>
          <a:p>
            <a:r>
              <a:rPr sz="1500" b="1">
                <a:solidFill>
                  <a:srgbClr val="CB4949"/>
                </a:solidFill>
              </a:rPr>
              <a:t>VIDEO</a:t>
            </a:r>
          </a:p>
        </p:txBody>
      </p:sp>
      <p:sp>
        <p:nvSpPr>
          <p:cNvPr id="19" name="TextBox 18"/>
          <p:cNvSpPr txBox="1"/>
          <p:nvPr/>
        </p:nvSpPr>
        <p:spPr>
          <a:xfrm>
            <a:off x="886968" y="3913631"/>
            <a:ext cx="3072384" cy="667512"/>
          </a:xfrm>
          <a:prstGeom prst="rect">
            <a:avLst/>
          </a:prstGeom>
          <a:noFill/>
        </p:spPr>
        <p:txBody>
          <a:bodyPr wrap="square">
            <a:spAutoFit/>
          </a:bodyPr>
          <a:lstStyle/>
          <a:p>
            <a:r>
              <a:rPr sz="1050">
                <a:solidFill>
                  <a:srgbClr val="1C242D"/>
                </a:solidFill>
              </a:rPr>
              <a:t>Animation, adverts, scenes</a:t>
            </a:r>
          </a:p>
        </p:txBody>
      </p:sp>
      <p:sp>
        <p:nvSpPr>
          <p:cNvPr id="20" name="Rounded Rectangle 19"/>
          <p:cNvSpPr/>
          <p:nvPr/>
        </p:nvSpPr>
        <p:spPr>
          <a:xfrm>
            <a:off x="448056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681728" y="3419856"/>
            <a:ext cx="3072384" cy="384048"/>
          </a:xfrm>
          <a:prstGeom prst="rect">
            <a:avLst/>
          </a:prstGeom>
          <a:noFill/>
        </p:spPr>
        <p:txBody>
          <a:bodyPr wrap="none">
            <a:spAutoFit/>
          </a:bodyPr>
          <a:lstStyle/>
          <a:p>
            <a:r>
              <a:rPr sz="1500" b="1">
                <a:solidFill>
                  <a:srgbClr val="2C9A69"/>
                </a:solidFill>
              </a:rPr>
              <a:t>CODE</a:t>
            </a:r>
          </a:p>
        </p:txBody>
      </p:sp>
      <p:sp>
        <p:nvSpPr>
          <p:cNvPr id="22" name="TextBox 21"/>
          <p:cNvSpPr txBox="1"/>
          <p:nvPr/>
        </p:nvSpPr>
        <p:spPr>
          <a:xfrm>
            <a:off x="4681728" y="3913631"/>
            <a:ext cx="3072384" cy="667512"/>
          </a:xfrm>
          <a:prstGeom prst="rect">
            <a:avLst/>
          </a:prstGeom>
          <a:noFill/>
        </p:spPr>
        <p:txBody>
          <a:bodyPr wrap="square">
            <a:spAutoFit/>
          </a:bodyPr>
          <a:lstStyle/>
          <a:p>
            <a:r>
              <a:rPr sz="1050">
                <a:solidFill>
                  <a:srgbClr val="1C242D"/>
                </a:solidFill>
              </a:rPr>
              <a:t>Programs, debugging, tests</a:t>
            </a:r>
          </a:p>
        </p:txBody>
      </p:sp>
      <p:sp>
        <p:nvSpPr>
          <p:cNvPr id="23" name="Rounded Rectangle 22"/>
          <p:cNvSpPr/>
          <p:nvPr/>
        </p:nvSpPr>
        <p:spPr>
          <a:xfrm>
            <a:off x="827532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476488" y="3419856"/>
            <a:ext cx="3072384" cy="384048"/>
          </a:xfrm>
          <a:prstGeom prst="rect">
            <a:avLst/>
          </a:prstGeom>
          <a:noFill/>
        </p:spPr>
        <p:txBody>
          <a:bodyPr wrap="none">
            <a:spAutoFit/>
          </a:bodyPr>
          <a:lstStyle/>
          <a:p>
            <a:r>
              <a:rPr sz="1500" b="1">
                <a:solidFill>
                  <a:srgbClr val="E5AE38"/>
                </a:solidFill>
              </a:rPr>
              <a:t>APPLICATIONS</a:t>
            </a:r>
          </a:p>
        </p:txBody>
      </p:sp>
      <p:sp>
        <p:nvSpPr>
          <p:cNvPr id="25" name="TextBox 24"/>
          <p:cNvSpPr txBox="1"/>
          <p:nvPr/>
        </p:nvSpPr>
        <p:spPr>
          <a:xfrm>
            <a:off x="8476488" y="3913631"/>
            <a:ext cx="3072384" cy="667512"/>
          </a:xfrm>
          <a:prstGeom prst="rect">
            <a:avLst/>
          </a:prstGeom>
          <a:noFill/>
        </p:spPr>
        <p:txBody>
          <a:bodyPr wrap="square">
            <a:spAutoFit/>
          </a:bodyPr>
          <a:lstStyle/>
          <a:p>
            <a:r>
              <a:rPr sz="1050">
                <a:solidFill>
                  <a:srgbClr val="1C242D"/>
                </a:solidFill>
              </a:rPr>
              <a:t>Prototypes and digital products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Generative AI Interaction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What your prompt is actually doing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23</a:t>
            </a:r>
          </a:p>
        </p:txBody>
      </p:sp>
      <p:sp>
        <p:nvSpPr>
          <p:cNvPr id="8" name="Rounded Rectangle 7"/>
          <p:cNvSpPr/>
          <p:nvPr/>
        </p:nvSpPr>
        <p:spPr>
          <a:xfrm>
            <a:off x="731520" y="2286000"/>
            <a:ext cx="2022652"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432304"/>
            <a:ext cx="1912924" cy="621792"/>
          </a:xfrm>
          <a:prstGeom prst="rect">
            <a:avLst/>
          </a:prstGeom>
          <a:noFill/>
        </p:spPr>
        <p:txBody>
          <a:bodyPr wrap="none">
            <a:spAutoFit/>
          </a:bodyPr>
          <a:lstStyle/>
          <a:p>
            <a:pPr algn="ctr"/>
            <a:r>
              <a:rPr sz="1100" b="1">
                <a:solidFill>
                  <a:srgbClr val="FFFFFF"/>
                </a:solidFill>
              </a:rPr>
              <a:t>TRAINED MODEL</a:t>
            </a:r>
          </a:p>
        </p:txBody>
      </p:sp>
      <p:sp>
        <p:nvSpPr>
          <p:cNvPr id="10" name="Rounded Rectangle 9"/>
          <p:cNvSpPr/>
          <p:nvPr/>
        </p:nvSpPr>
        <p:spPr>
          <a:xfrm>
            <a:off x="2900476" y="2286000"/>
            <a:ext cx="2022652"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955340" y="2432304"/>
            <a:ext cx="1912924" cy="621792"/>
          </a:xfrm>
          <a:prstGeom prst="rect">
            <a:avLst/>
          </a:prstGeom>
          <a:noFill/>
        </p:spPr>
        <p:txBody>
          <a:bodyPr wrap="none">
            <a:spAutoFit/>
          </a:bodyPr>
          <a:lstStyle/>
          <a:p>
            <a:pPr algn="ctr"/>
            <a:r>
              <a:rPr sz="1100" b="1">
                <a:solidFill>
                  <a:srgbClr val="FFFFFF"/>
                </a:solidFill>
              </a:rPr>
              <a:t>YOUR INPUT</a:t>
            </a:r>
          </a:p>
        </p:txBody>
      </p:sp>
      <p:sp>
        <p:nvSpPr>
          <p:cNvPr id="12" name="Rounded Rectangle 11"/>
          <p:cNvSpPr/>
          <p:nvPr/>
        </p:nvSpPr>
        <p:spPr>
          <a:xfrm>
            <a:off x="5069433" y="2286000"/>
            <a:ext cx="2022652"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124297" y="2432304"/>
            <a:ext cx="1912924" cy="621792"/>
          </a:xfrm>
          <a:prstGeom prst="rect">
            <a:avLst/>
          </a:prstGeom>
          <a:noFill/>
        </p:spPr>
        <p:txBody>
          <a:bodyPr wrap="none">
            <a:spAutoFit/>
          </a:bodyPr>
          <a:lstStyle/>
          <a:p>
            <a:pPr algn="ctr"/>
            <a:r>
              <a:rPr sz="1100" b="1">
                <a:solidFill>
                  <a:srgbClr val="FFFFFF"/>
                </a:solidFill>
              </a:rPr>
              <a:t>CONTEXT</a:t>
            </a:r>
          </a:p>
        </p:txBody>
      </p:sp>
      <p:sp>
        <p:nvSpPr>
          <p:cNvPr id="14" name="Rounded Rectangle 13"/>
          <p:cNvSpPr/>
          <p:nvPr/>
        </p:nvSpPr>
        <p:spPr>
          <a:xfrm>
            <a:off x="7238390" y="2286000"/>
            <a:ext cx="2022652"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293254" y="2432304"/>
            <a:ext cx="1912924" cy="621792"/>
          </a:xfrm>
          <a:prstGeom prst="rect">
            <a:avLst/>
          </a:prstGeom>
          <a:noFill/>
        </p:spPr>
        <p:txBody>
          <a:bodyPr wrap="none">
            <a:spAutoFit/>
          </a:bodyPr>
          <a:lstStyle/>
          <a:p>
            <a:pPr algn="ctr"/>
            <a:r>
              <a:rPr sz="1100" b="1">
                <a:solidFill>
                  <a:srgbClr val="FFFFFF"/>
                </a:solidFill>
              </a:rPr>
              <a:t>INSTRUCTIONS</a:t>
            </a:r>
          </a:p>
        </p:txBody>
      </p:sp>
      <p:sp>
        <p:nvSpPr>
          <p:cNvPr id="16" name="Rounded Rectangle 15"/>
          <p:cNvSpPr/>
          <p:nvPr/>
        </p:nvSpPr>
        <p:spPr>
          <a:xfrm>
            <a:off x="9407347" y="2286000"/>
            <a:ext cx="2022652"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462211" y="2432304"/>
            <a:ext cx="1912924" cy="621792"/>
          </a:xfrm>
          <a:prstGeom prst="rect">
            <a:avLst/>
          </a:prstGeom>
          <a:noFill/>
        </p:spPr>
        <p:txBody>
          <a:bodyPr wrap="none">
            <a:spAutoFit/>
          </a:bodyPr>
          <a:lstStyle/>
          <a:p>
            <a:pPr algn="ctr"/>
            <a:r>
              <a:rPr sz="1100" b="1">
                <a:solidFill>
                  <a:srgbClr val="FFFFFF"/>
                </a:solidFill>
              </a:rPr>
              <a:t>GENERATED OUTPUT</a:t>
            </a:r>
          </a:p>
        </p:txBody>
      </p:sp>
      <p:sp>
        <p:nvSpPr>
          <p:cNvPr id="18" name="Rounded Rectangle 17"/>
          <p:cNvSpPr/>
          <p:nvPr/>
        </p:nvSpPr>
        <p:spPr>
          <a:xfrm>
            <a:off x="1005840" y="4069080"/>
            <a:ext cx="1005840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207008" y="4197096"/>
            <a:ext cx="9656064" cy="384048"/>
          </a:xfrm>
          <a:prstGeom prst="rect">
            <a:avLst/>
          </a:prstGeom>
          <a:noFill/>
        </p:spPr>
        <p:txBody>
          <a:bodyPr wrap="none">
            <a:spAutoFit/>
          </a:bodyPr>
          <a:lstStyle/>
          <a:p>
            <a:r>
              <a:rPr sz="1500" b="1">
                <a:solidFill>
                  <a:srgbClr val="E5AE38"/>
                </a:solidFill>
              </a:rPr>
              <a:t>IMPORTANT</a:t>
            </a:r>
          </a:p>
        </p:txBody>
      </p:sp>
      <p:sp>
        <p:nvSpPr>
          <p:cNvPr id="20" name="TextBox 19"/>
          <p:cNvSpPr txBox="1"/>
          <p:nvPr/>
        </p:nvSpPr>
        <p:spPr>
          <a:xfrm>
            <a:off x="1207008" y="4690872"/>
            <a:ext cx="9656064" cy="256032"/>
          </a:xfrm>
          <a:prstGeom prst="rect">
            <a:avLst/>
          </a:prstGeom>
          <a:noFill/>
        </p:spPr>
        <p:txBody>
          <a:bodyPr wrap="square">
            <a:spAutoFit/>
          </a:bodyPr>
          <a:lstStyle/>
          <a:p>
            <a:r>
              <a:rPr sz="1050">
                <a:solidFill>
                  <a:srgbClr val="1C242D"/>
                </a:solidFill>
              </a:rPr>
              <a:t>The model is trained before your prompt. Your prompt guides how the existing capability is applied to the current task.</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Types of AI by Capability</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ANI, AGI and ASI</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24</a:t>
            </a:r>
          </a:p>
        </p:txBody>
      </p:sp>
      <p:sp>
        <p:nvSpPr>
          <p:cNvPr id="8" name="Rounded Rectangle 7"/>
          <p:cNvSpPr/>
          <p:nvPr/>
        </p:nvSpPr>
        <p:spPr>
          <a:xfrm>
            <a:off x="731520" y="1554480"/>
            <a:ext cx="3429000" cy="356616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32688" y="1682495"/>
            <a:ext cx="3026664" cy="384048"/>
          </a:xfrm>
          <a:prstGeom prst="rect">
            <a:avLst/>
          </a:prstGeom>
          <a:noFill/>
        </p:spPr>
        <p:txBody>
          <a:bodyPr wrap="none">
            <a:spAutoFit/>
          </a:bodyPr>
          <a:lstStyle/>
          <a:p>
            <a:r>
              <a:rPr sz="1500" b="1">
                <a:solidFill>
                  <a:srgbClr val="236ABE"/>
                </a:solidFill>
              </a:rPr>
              <a:t>ANI</a:t>
            </a:r>
          </a:p>
        </p:txBody>
      </p:sp>
      <p:sp>
        <p:nvSpPr>
          <p:cNvPr id="10" name="TextBox 9"/>
          <p:cNvSpPr txBox="1"/>
          <p:nvPr/>
        </p:nvSpPr>
        <p:spPr>
          <a:xfrm>
            <a:off x="932688" y="2176272"/>
            <a:ext cx="3026664" cy="2816352"/>
          </a:xfrm>
          <a:prstGeom prst="rect">
            <a:avLst/>
          </a:prstGeom>
          <a:noFill/>
        </p:spPr>
        <p:txBody>
          <a:bodyPr wrap="square">
            <a:spAutoFit/>
          </a:bodyPr>
          <a:lstStyle/>
          <a:p>
            <a:r>
              <a:rPr sz="1050">
                <a:solidFill>
                  <a:srgbClr val="1C242D"/>
                </a:solidFill>
              </a:rPr>
              <a:t>Present-day specialised AI capabilities: recognition, recommendation, translation, generation and more.</a:t>
            </a:r>
          </a:p>
        </p:txBody>
      </p:sp>
      <p:sp>
        <p:nvSpPr>
          <p:cNvPr id="11" name="Rounded Rectangle 10"/>
          <p:cNvSpPr/>
          <p:nvPr/>
        </p:nvSpPr>
        <p:spPr>
          <a:xfrm>
            <a:off x="4389120" y="1554480"/>
            <a:ext cx="3429000" cy="356616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590288" y="1682495"/>
            <a:ext cx="3026664" cy="384048"/>
          </a:xfrm>
          <a:prstGeom prst="rect">
            <a:avLst/>
          </a:prstGeom>
          <a:noFill/>
        </p:spPr>
        <p:txBody>
          <a:bodyPr wrap="none">
            <a:spAutoFit/>
          </a:bodyPr>
          <a:lstStyle/>
          <a:p>
            <a:r>
              <a:rPr sz="1500" b="1">
                <a:solidFill>
                  <a:srgbClr val="704CAE"/>
                </a:solidFill>
              </a:rPr>
              <a:t>AGI</a:t>
            </a:r>
          </a:p>
        </p:txBody>
      </p:sp>
      <p:sp>
        <p:nvSpPr>
          <p:cNvPr id="13" name="TextBox 12"/>
          <p:cNvSpPr txBox="1"/>
          <p:nvPr/>
        </p:nvSpPr>
        <p:spPr>
          <a:xfrm>
            <a:off x="4590288" y="2176272"/>
            <a:ext cx="3026664" cy="2816352"/>
          </a:xfrm>
          <a:prstGeom prst="rect">
            <a:avLst/>
          </a:prstGeom>
          <a:noFill/>
        </p:spPr>
        <p:txBody>
          <a:bodyPr wrap="square">
            <a:spAutoFit/>
          </a:bodyPr>
          <a:lstStyle/>
          <a:p>
            <a:r>
              <a:rPr sz="1050">
                <a:solidFill>
                  <a:srgbClr val="1C242D"/>
                </a:solidFill>
              </a:rPr>
              <a:t>A proposed broad general intelligence capable across many domains. Not an established universally agreed achievement.</a:t>
            </a:r>
          </a:p>
        </p:txBody>
      </p:sp>
      <p:sp>
        <p:nvSpPr>
          <p:cNvPr id="14" name="Rounded Rectangle 13"/>
          <p:cNvSpPr/>
          <p:nvPr/>
        </p:nvSpPr>
        <p:spPr>
          <a:xfrm>
            <a:off x="8046720" y="1554480"/>
            <a:ext cx="3429000" cy="356616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47888" y="1682495"/>
            <a:ext cx="3026664" cy="384048"/>
          </a:xfrm>
          <a:prstGeom prst="rect">
            <a:avLst/>
          </a:prstGeom>
          <a:noFill/>
        </p:spPr>
        <p:txBody>
          <a:bodyPr wrap="none">
            <a:spAutoFit/>
          </a:bodyPr>
          <a:lstStyle/>
          <a:p>
            <a:r>
              <a:rPr sz="1500" b="1">
                <a:solidFill>
                  <a:srgbClr val="E5AE38"/>
                </a:solidFill>
              </a:rPr>
              <a:t>ASI</a:t>
            </a:r>
          </a:p>
        </p:txBody>
      </p:sp>
      <p:sp>
        <p:nvSpPr>
          <p:cNvPr id="16" name="TextBox 15"/>
          <p:cNvSpPr txBox="1"/>
          <p:nvPr/>
        </p:nvSpPr>
        <p:spPr>
          <a:xfrm>
            <a:off x="8247888" y="2176272"/>
            <a:ext cx="3026664" cy="2816352"/>
          </a:xfrm>
          <a:prstGeom prst="rect">
            <a:avLst/>
          </a:prstGeom>
          <a:noFill/>
        </p:spPr>
        <p:txBody>
          <a:bodyPr wrap="square">
            <a:spAutoFit/>
          </a:bodyPr>
          <a:lstStyle/>
          <a:p>
            <a:r>
              <a:rPr sz="1050">
                <a:solidFill>
                  <a:srgbClr val="1C242D"/>
                </a:solidFill>
              </a:rPr>
              <a:t>A hypothetical superintelligence substantially exceeding human capability across many areas.</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Types of AI by Practical Use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The categories most useful in everyday 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25</a:t>
            </a:r>
          </a:p>
        </p:txBody>
      </p:sp>
      <p:sp>
        <p:nvSpPr>
          <p:cNvPr id="8" name="Rounded Rectangle 7"/>
          <p:cNvSpPr/>
          <p:nvPr/>
        </p:nvSpPr>
        <p:spPr>
          <a:xfrm>
            <a:off x="68580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1545336"/>
            <a:ext cx="3072384" cy="384048"/>
          </a:xfrm>
          <a:prstGeom prst="rect">
            <a:avLst/>
          </a:prstGeom>
          <a:noFill/>
        </p:spPr>
        <p:txBody>
          <a:bodyPr wrap="none">
            <a:spAutoFit/>
          </a:bodyPr>
          <a:lstStyle/>
          <a:p>
            <a:r>
              <a:rPr sz="1500" b="1">
                <a:solidFill>
                  <a:srgbClr val="236ABE"/>
                </a:solidFill>
              </a:rPr>
              <a:t>Text AI</a:t>
            </a:r>
          </a:p>
        </p:txBody>
      </p:sp>
      <p:sp>
        <p:nvSpPr>
          <p:cNvPr id="10" name="TextBox 9"/>
          <p:cNvSpPr txBox="1"/>
          <p:nvPr/>
        </p:nvSpPr>
        <p:spPr>
          <a:xfrm>
            <a:off x="886968" y="2039112"/>
            <a:ext cx="3072384" cy="667512"/>
          </a:xfrm>
          <a:prstGeom prst="rect">
            <a:avLst/>
          </a:prstGeom>
          <a:noFill/>
        </p:spPr>
        <p:txBody>
          <a:bodyPr wrap="square">
            <a:spAutoFit/>
          </a:bodyPr>
          <a:lstStyle/>
          <a:p>
            <a:r>
              <a:rPr sz="1050">
                <a:solidFill>
                  <a:srgbClr val="1C242D"/>
                </a:solidFill>
              </a:rPr>
              <a:t>Writing, analysis, planning</a:t>
            </a:r>
          </a:p>
        </p:txBody>
      </p:sp>
      <p:sp>
        <p:nvSpPr>
          <p:cNvPr id="11" name="Rounded Rectangle 10"/>
          <p:cNvSpPr/>
          <p:nvPr/>
        </p:nvSpPr>
        <p:spPr>
          <a:xfrm>
            <a:off x="448056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545336"/>
            <a:ext cx="3072384" cy="384048"/>
          </a:xfrm>
          <a:prstGeom prst="rect">
            <a:avLst/>
          </a:prstGeom>
          <a:noFill/>
        </p:spPr>
        <p:txBody>
          <a:bodyPr wrap="none">
            <a:spAutoFit/>
          </a:bodyPr>
          <a:lstStyle/>
          <a:p>
            <a:r>
              <a:rPr sz="1500" b="1">
                <a:solidFill>
                  <a:srgbClr val="704CAE"/>
                </a:solidFill>
              </a:rPr>
              <a:t>Image AI</a:t>
            </a:r>
          </a:p>
        </p:txBody>
      </p:sp>
      <p:sp>
        <p:nvSpPr>
          <p:cNvPr id="13" name="TextBox 12"/>
          <p:cNvSpPr txBox="1"/>
          <p:nvPr/>
        </p:nvSpPr>
        <p:spPr>
          <a:xfrm>
            <a:off x="4681728" y="2039112"/>
            <a:ext cx="3072384" cy="667512"/>
          </a:xfrm>
          <a:prstGeom prst="rect">
            <a:avLst/>
          </a:prstGeom>
          <a:noFill/>
        </p:spPr>
        <p:txBody>
          <a:bodyPr wrap="square">
            <a:spAutoFit/>
          </a:bodyPr>
          <a:lstStyle/>
          <a:p>
            <a:r>
              <a:rPr sz="1050">
                <a:solidFill>
                  <a:srgbClr val="1C242D"/>
                </a:solidFill>
              </a:rPr>
              <a:t>Design, illustration, editing</a:t>
            </a:r>
          </a:p>
        </p:txBody>
      </p:sp>
      <p:sp>
        <p:nvSpPr>
          <p:cNvPr id="14" name="Rounded Rectangle 13"/>
          <p:cNvSpPr/>
          <p:nvPr/>
        </p:nvSpPr>
        <p:spPr>
          <a:xfrm>
            <a:off x="827532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476488" y="1545336"/>
            <a:ext cx="3072384" cy="384048"/>
          </a:xfrm>
          <a:prstGeom prst="rect">
            <a:avLst/>
          </a:prstGeom>
          <a:noFill/>
        </p:spPr>
        <p:txBody>
          <a:bodyPr wrap="none">
            <a:spAutoFit/>
          </a:bodyPr>
          <a:lstStyle/>
          <a:p>
            <a:r>
              <a:rPr sz="1500" b="1">
                <a:solidFill>
                  <a:srgbClr val="E78734"/>
                </a:solidFill>
              </a:rPr>
              <a:t>Audio AI</a:t>
            </a:r>
          </a:p>
        </p:txBody>
      </p:sp>
      <p:sp>
        <p:nvSpPr>
          <p:cNvPr id="16" name="TextBox 15"/>
          <p:cNvSpPr txBox="1"/>
          <p:nvPr/>
        </p:nvSpPr>
        <p:spPr>
          <a:xfrm>
            <a:off x="8476488" y="2039112"/>
            <a:ext cx="3072384" cy="667512"/>
          </a:xfrm>
          <a:prstGeom prst="rect">
            <a:avLst/>
          </a:prstGeom>
          <a:noFill/>
        </p:spPr>
        <p:txBody>
          <a:bodyPr wrap="square">
            <a:spAutoFit/>
          </a:bodyPr>
          <a:lstStyle/>
          <a:p>
            <a:r>
              <a:rPr sz="1050">
                <a:solidFill>
                  <a:srgbClr val="1C242D"/>
                </a:solidFill>
              </a:rPr>
              <a:t>Speech, transcription, music</a:t>
            </a:r>
          </a:p>
        </p:txBody>
      </p:sp>
      <p:sp>
        <p:nvSpPr>
          <p:cNvPr id="17" name="Rounded Rectangle 16"/>
          <p:cNvSpPr/>
          <p:nvPr/>
        </p:nvSpPr>
        <p:spPr>
          <a:xfrm>
            <a:off x="68580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86968" y="3419856"/>
            <a:ext cx="3072384" cy="384048"/>
          </a:xfrm>
          <a:prstGeom prst="rect">
            <a:avLst/>
          </a:prstGeom>
          <a:noFill/>
        </p:spPr>
        <p:txBody>
          <a:bodyPr wrap="none">
            <a:spAutoFit/>
          </a:bodyPr>
          <a:lstStyle/>
          <a:p>
            <a:r>
              <a:rPr sz="1500" b="1">
                <a:solidFill>
                  <a:srgbClr val="CB4949"/>
                </a:solidFill>
              </a:rPr>
              <a:t>Video AI</a:t>
            </a:r>
          </a:p>
        </p:txBody>
      </p:sp>
      <p:sp>
        <p:nvSpPr>
          <p:cNvPr id="19" name="TextBox 18"/>
          <p:cNvSpPr txBox="1"/>
          <p:nvPr/>
        </p:nvSpPr>
        <p:spPr>
          <a:xfrm>
            <a:off x="886968" y="3913631"/>
            <a:ext cx="3072384" cy="667512"/>
          </a:xfrm>
          <a:prstGeom prst="rect">
            <a:avLst/>
          </a:prstGeom>
          <a:noFill/>
        </p:spPr>
        <p:txBody>
          <a:bodyPr wrap="square">
            <a:spAutoFit/>
          </a:bodyPr>
          <a:lstStyle/>
          <a:p>
            <a:r>
              <a:rPr sz="1050">
                <a:solidFill>
                  <a:srgbClr val="1C242D"/>
                </a:solidFill>
              </a:rPr>
              <a:t>Animation, adverts, filmmaking</a:t>
            </a:r>
          </a:p>
        </p:txBody>
      </p:sp>
      <p:sp>
        <p:nvSpPr>
          <p:cNvPr id="20" name="Rounded Rectangle 19"/>
          <p:cNvSpPr/>
          <p:nvPr/>
        </p:nvSpPr>
        <p:spPr>
          <a:xfrm>
            <a:off x="448056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681728" y="3419856"/>
            <a:ext cx="3072384" cy="384048"/>
          </a:xfrm>
          <a:prstGeom prst="rect">
            <a:avLst/>
          </a:prstGeom>
          <a:noFill/>
        </p:spPr>
        <p:txBody>
          <a:bodyPr wrap="none">
            <a:spAutoFit/>
          </a:bodyPr>
          <a:lstStyle/>
          <a:p>
            <a:r>
              <a:rPr sz="1500" b="1">
                <a:solidFill>
                  <a:srgbClr val="2C9A69"/>
                </a:solidFill>
              </a:rPr>
              <a:t>Coding AI</a:t>
            </a:r>
          </a:p>
        </p:txBody>
      </p:sp>
      <p:sp>
        <p:nvSpPr>
          <p:cNvPr id="22" name="TextBox 21"/>
          <p:cNvSpPr txBox="1"/>
          <p:nvPr/>
        </p:nvSpPr>
        <p:spPr>
          <a:xfrm>
            <a:off x="4681728" y="3913631"/>
            <a:ext cx="3072384" cy="667512"/>
          </a:xfrm>
          <a:prstGeom prst="rect">
            <a:avLst/>
          </a:prstGeom>
          <a:noFill/>
        </p:spPr>
        <p:txBody>
          <a:bodyPr wrap="square">
            <a:spAutoFit/>
          </a:bodyPr>
          <a:lstStyle/>
          <a:p>
            <a:r>
              <a:rPr sz="1050">
                <a:solidFill>
                  <a:srgbClr val="1C242D"/>
                </a:solidFill>
              </a:rPr>
              <a:t>Code, debugging, testing</a:t>
            </a:r>
          </a:p>
        </p:txBody>
      </p:sp>
      <p:sp>
        <p:nvSpPr>
          <p:cNvPr id="23" name="Rounded Rectangle 22"/>
          <p:cNvSpPr/>
          <p:nvPr/>
        </p:nvSpPr>
        <p:spPr>
          <a:xfrm>
            <a:off x="827532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476488" y="3419856"/>
            <a:ext cx="3072384" cy="384048"/>
          </a:xfrm>
          <a:prstGeom prst="rect">
            <a:avLst/>
          </a:prstGeom>
          <a:noFill/>
        </p:spPr>
        <p:txBody>
          <a:bodyPr wrap="none">
            <a:spAutoFit/>
          </a:bodyPr>
          <a:lstStyle/>
          <a:p>
            <a:r>
              <a:rPr sz="1500" b="1">
                <a:solidFill>
                  <a:srgbClr val="E5AE38"/>
                </a:solidFill>
              </a:rPr>
              <a:t>Multimodal AI</a:t>
            </a:r>
          </a:p>
        </p:txBody>
      </p:sp>
      <p:sp>
        <p:nvSpPr>
          <p:cNvPr id="25" name="TextBox 24"/>
          <p:cNvSpPr txBox="1"/>
          <p:nvPr/>
        </p:nvSpPr>
        <p:spPr>
          <a:xfrm>
            <a:off x="8476488" y="3913631"/>
            <a:ext cx="3072384" cy="667512"/>
          </a:xfrm>
          <a:prstGeom prst="rect">
            <a:avLst/>
          </a:prstGeom>
          <a:noFill/>
        </p:spPr>
        <p:txBody>
          <a:bodyPr wrap="square">
            <a:spAutoFit/>
          </a:bodyPr>
          <a:lstStyle/>
          <a:p>
            <a:r>
              <a:rPr sz="1050">
                <a:solidFill>
                  <a:srgbClr val="1C242D"/>
                </a:solidFill>
              </a:rPr>
              <a:t>Works across several information types</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Multimodal AI</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One system, several forms of information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26</a:t>
            </a:r>
          </a:p>
        </p:txBody>
      </p:sp>
      <p:sp>
        <p:nvSpPr>
          <p:cNvPr id="8" name="Rounded Rectangle 7"/>
          <p:cNvSpPr/>
          <p:nvPr/>
        </p:nvSpPr>
        <p:spPr>
          <a:xfrm>
            <a:off x="731520" y="214884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1293222" cy="621792"/>
          </a:xfrm>
          <a:prstGeom prst="rect">
            <a:avLst/>
          </a:prstGeom>
          <a:noFill/>
        </p:spPr>
        <p:txBody>
          <a:bodyPr wrap="none">
            <a:spAutoFit/>
          </a:bodyPr>
          <a:lstStyle/>
          <a:p>
            <a:pPr algn="ctr"/>
            <a:r>
              <a:rPr sz="1100" b="1">
                <a:solidFill>
                  <a:srgbClr val="FFFFFF"/>
                </a:solidFill>
              </a:rPr>
              <a:t>TEXT</a:t>
            </a:r>
          </a:p>
        </p:txBody>
      </p:sp>
      <p:sp>
        <p:nvSpPr>
          <p:cNvPr id="10" name="Rounded Rectangle 9"/>
          <p:cNvSpPr/>
          <p:nvPr/>
        </p:nvSpPr>
        <p:spPr>
          <a:xfrm>
            <a:off x="2280774" y="214884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295144"/>
            <a:ext cx="1293222" cy="621792"/>
          </a:xfrm>
          <a:prstGeom prst="rect">
            <a:avLst/>
          </a:prstGeom>
          <a:noFill/>
        </p:spPr>
        <p:txBody>
          <a:bodyPr wrap="none">
            <a:spAutoFit/>
          </a:bodyPr>
          <a:lstStyle/>
          <a:p>
            <a:pPr algn="ctr"/>
            <a:r>
              <a:rPr sz="1100" b="1">
                <a:solidFill>
                  <a:srgbClr val="FFFFFF"/>
                </a:solidFill>
              </a:rPr>
              <a:t>IMAGE</a:t>
            </a:r>
          </a:p>
        </p:txBody>
      </p:sp>
      <p:sp>
        <p:nvSpPr>
          <p:cNvPr id="12" name="Rounded Rectangle 11"/>
          <p:cNvSpPr/>
          <p:nvPr/>
        </p:nvSpPr>
        <p:spPr>
          <a:xfrm>
            <a:off x="3830029" y="214884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295144"/>
            <a:ext cx="1293222" cy="621792"/>
          </a:xfrm>
          <a:prstGeom prst="rect">
            <a:avLst/>
          </a:prstGeom>
          <a:noFill/>
        </p:spPr>
        <p:txBody>
          <a:bodyPr wrap="none">
            <a:spAutoFit/>
          </a:bodyPr>
          <a:lstStyle/>
          <a:p>
            <a:pPr algn="ctr"/>
            <a:r>
              <a:rPr sz="1100" b="1">
                <a:solidFill>
                  <a:srgbClr val="FFFFFF"/>
                </a:solidFill>
              </a:rPr>
              <a:t>AUDIO</a:t>
            </a:r>
          </a:p>
        </p:txBody>
      </p:sp>
      <p:sp>
        <p:nvSpPr>
          <p:cNvPr id="14" name="Rounded Rectangle 13"/>
          <p:cNvSpPr/>
          <p:nvPr/>
        </p:nvSpPr>
        <p:spPr>
          <a:xfrm>
            <a:off x="5379284" y="2148840"/>
            <a:ext cx="1402950"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295144"/>
            <a:ext cx="1293222" cy="621792"/>
          </a:xfrm>
          <a:prstGeom prst="rect">
            <a:avLst/>
          </a:prstGeom>
          <a:noFill/>
        </p:spPr>
        <p:txBody>
          <a:bodyPr wrap="none">
            <a:spAutoFit/>
          </a:bodyPr>
          <a:lstStyle/>
          <a:p>
            <a:pPr algn="ctr"/>
            <a:r>
              <a:rPr sz="1100" b="1">
                <a:solidFill>
                  <a:srgbClr val="FFFFFF"/>
                </a:solidFill>
              </a:rPr>
              <a:t>VIDEO</a:t>
            </a:r>
          </a:p>
        </p:txBody>
      </p:sp>
      <p:sp>
        <p:nvSpPr>
          <p:cNvPr id="16" name="Rounded Rectangle 15"/>
          <p:cNvSpPr/>
          <p:nvPr/>
        </p:nvSpPr>
        <p:spPr>
          <a:xfrm>
            <a:off x="6928539" y="2148840"/>
            <a:ext cx="1402950"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295144"/>
            <a:ext cx="1293222" cy="621792"/>
          </a:xfrm>
          <a:prstGeom prst="rect">
            <a:avLst/>
          </a:prstGeom>
          <a:noFill/>
        </p:spPr>
        <p:txBody>
          <a:bodyPr wrap="none">
            <a:spAutoFit/>
          </a:bodyPr>
          <a:lstStyle/>
          <a:p>
            <a:pPr algn="ctr"/>
            <a:r>
              <a:rPr sz="1100" b="1">
                <a:solidFill>
                  <a:srgbClr val="FFFFFF"/>
                </a:solidFill>
              </a:rPr>
              <a:t>PDF</a:t>
            </a:r>
          </a:p>
        </p:txBody>
      </p:sp>
      <p:sp>
        <p:nvSpPr>
          <p:cNvPr id="18" name="Rounded Rectangle 17"/>
          <p:cNvSpPr/>
          <p:nvPr/>
        </p:nvSpPr>
        <p:spPr>
          <a:xfrm>
            <a:off x="8477794" y="214884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295144"/>
            <a:ext cx="1293222" cy="621792"/>
          </a:xfrm>
          <a:prstGeom prst="rect">
            <a:avLst/>
          </a:prstGeom>
          <a:noFill/>
        </p:spPr>
        <p:txBody>
          <a:bodyPr wrap="none">
            <a:spAutoFit/>
          </a:bodyPr>
          <a:lstStyle/>
          <a:p>
            <a:pPr algn="ctr"/>
            <a:r>
              <a:rPr sz="1100" b="1">
                <a:solidFill>
                  <a:srgbClr val="FFFFFF"/>
                </a:solidFill>
              </a:rPr>
              <a:t>DATA</a:t>
            </a:r>
          </a:p>
        </p:txBody>
      </p:sp>
      <p:sp>
        <p:nvSpPr>
          <p:cNvPr id="20" name="Rounded Rectangle 19"/>
          <p:cNvSpPr/>
          <p:nvPr/>
        </p:nvSpPr>
        <p:spPr>
          <a:xfrm>
            <a:off x="10027049" y="214884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295144"/>
            <a:ext cx="1293222" cy="621792"/>
          </a:xfrm>
          <a:prstGeom prst="rect">
            <a:avLst/>
          </a:prstGeom>
          <a:noFill/>
        </p:spPr>
        <p:txBody>
          <a:bodyPr wrap="none">
            <a:spAutoFit/>
          </a:bodyPr>
          <a:lstStyle/>
          <a:p>
            <a:pPr algn="ctr"/>
            <a:r>
              <a:rPr sz="1100" b="1">
                <a:solidFill>
                  <a:srgbClr val="FFFFFF"/>
                </a:solidFill>
              </a:rPr>
              <a:t>CODE</a:t>
            </a:r>
          </a:p>
        </p:txBody>
      </p:sp>
      <p:sp>
        <p:nvSpPr>
          <p:cNvPr id="22" name="Rounded Rectangle 21"/>
          <p:cNvSpPr/>
          <p:nvPr/>
        </p:nvSpPr>
        <p:spPr>
          <a:xfrm>
            <a:off x="1005840" y="3977639"/>
            <a:ext cx="10058400" cy="114300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207008" y="4105655"/>
            <a:ext cx="9656064" cy="384048"/>
          </a:xfrm>
          <a:prstGeom prst="rect">
            <a:avLst/>
          </a:prstGeom>
          <a:noFill/>
        </p:spPr>
        <p:txBody>
          <a:bodyPr wrap="none">
            <a:spAutoFit/>
          </a:bodyPr>
          <a:lstStyle/>
          <a:p>
            <a:r>
              <a:rPr sz="1500" b="1">
                <a:solidFill>
                  <a:srgbClr val="236ABE"/>
                </a:solidFill>
              </a:rPr>
              <a:t>EXAMPLE</a:t>
            </a:r>
          </a:p>
        </p:txBody>
      </p:sp>
      <p:sp>
        <p:nvSpPr>
          <p:cNvPr id="24" name="TextBox 23"/>
          <p:cNvSpPr txBox="1"/>
          <p:nvPr/>
        </p:nvSpPr>
        <p:spPr>
          <a:xfrm>
            <a:off x="1207008" y="4599431"/>
            <a:ext cx="9656064" cy="393192"/>
          </a:xfrm>
          <a:prstGeom prst="rect">
            <a:avLst/>
          </a:prstGeom>
          <a:noFill/>
        </p:spPr>
        <p:txBody>
          <a:bodyPr wrap="square">
            <a:spAutoFit/>
          </a:bodyPr>
          <a:lstStyle/>
          <a:p>
            <a:r>
              <a:rPr sz="1050">
                <a:solidFill>
                  <a:srgbClr val="1C242D"/>
                </a:solidFill>
              </a:rPr>
              <a:t>A multimodal system can receive a spreadsheet, a PDF, an image and written instructions — then analyse them together.</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Predictive AI vs Generative AI</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Two different questions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27</a:t>
            </a:r>
          </a:p>
        </p:txBody>
      </p:sp>
      <p:sp>
        <p:nvSpPr>
          <p:cNvPr id="8" name="Rounded Rectangle 7"/>
          <p:cNvSpPr/>
          <p:nvPr/>
        </p:nvSpPr>
        <p:spPr>
          <a:xfrm>
            <a:off x="822960" y="1554480"/>
            <a:ext cx="4937760" cy="356616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2C9A69"/>
                </a:solidFill>
              </a:rPr>
              <a:t>PREDICTIVE AI</a:t>
            </a:r>
          </a:p>
        </p:txBody>
      </p:sp>
      <p:sp>
        <p:nvSpPr>
          <p:cNvPr id="10" name="TextBox 9"/>
          <p:cNvSpPr txBox="1"/>
          <p:nvPr/>
        </p:nvSpPr>
        <p:spPr>
          <a:xfrm>
            <a:off x="1024128" y="2176272"/>
            <a:ext cx="4535424" cy="2816352"/>
          </a:xfrm>
          <a:prstGeom prst="rect">
            <a:avLst/>
          </a:prstGeom>
          <a:noFill/>
        </p:spPr>
        <p:txBody>
          <a:bodyPr wrap="square">
            <a:spAutoFit/>
          </a:bodyPr>
          <a:lstStyle/>
          <a:p>
            <a:r>
              <a:rPr sz="1050">
                <a:solidFill>
                  <a:srgbClr val="1C242D"/>
                </a:solidFill>
              </a:rPr>
              <a:t>Question: What is likely?
• Fraud risk
• Demand forecasting
• Equipment failure
• Customer churn probability</a:t>
            </a:r>
          </a:p>
        </p:txBody>
      </p:sp>
      <p:sp>
        <p:nvSpPr>
          <p:cNvPr id="11" name="Rounded Rectangle 10"/>
          <p:cNvSpPr/>
          <p:nvPr/>
        </p:nvSpPr>
        <p:spPr>
          <a:xfrm>
            <a:off x="6400800" y="1554480"/>
            <a:ext cx="4937760" cy="356616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704CAE"/>
                </a:solidFill>
              </a:rPr>
              <a:t>GENERATIVE AI</a:t>
            </a:r>
          </a:p>
        </p:txBody>
      </p:sp>
      <p:sp>
        <p:nvSpPr>
          <p:cNvPr id="13" name="TextBox 12"/>
          <p:cNvSpPr txBox="1"/>
          <p:nvPr/>
        </p:nvSpPr>
        <p:spPr>
          <a:xfrm>
            <a:off x="6601968" y="2176272"/>
            <a:ext cx="4535424" cy="2816352"/>
          </a:xfrm>
          <a:prstGeom prst="rect">
            <a:avLst/>
          </a:prstGeom>
          <a:noFill/>
        </p:spPr>
        <p:txBody>
          <a:bodyPr wrap="square">
            <a:spAutoFit/>
          </a:bodyPr>
          <a:lstStyle/>
          <a:p>
            <a:r>
              <a:rPr sz="1050">
                <a:solidFill>
                  <a:srgbClr val="1C242D"/>
                </a:solidFill>
              </a:rPr>
              <a:t>Question: What can be created?
• Email
• Image
• Code
• Video
• Proposal
• Quiz</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AI Model vs AI Application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The interface is not necessarily the intelligence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28</a:t>
            </a:r>
          </a:p>
        </p:txBody>
      </p:sp>
      <p:sp>
        <p:nvSpPr>
          <p:cNvPr id="8" name="Rounded Rectangle 7"/>
          <p:cNvSpPr/>
          <p:nvPr/>
        </p:nvSpPr>
        <p:spPr>
          <a:xfrm>
            <a:off x="731520" y="2286000"/>
            <a:ext cx="2564891"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432304"/>
            <a:ext cx="2455163" cy="621792"/>
          </a:xfrm>
          <a:prstGeom prst="rect">
            <a:avLst/>
          </a:prstGeom>
          <a:noFill/>
        </p:spPr>
        <p:txBody>
          <a:bodyPr wrap="none">
            <a:spAutoFit/>
          </a:bodyPr>
          <a:lstStyle/>
          <a:p>
            <a:pPr algn="ctr"/>
            <a:r>
              <a:rPr sz="1100" b="1">
                <a:solidFill>
                  <a:srgbClr val="FFFFFF"/>
                </a:solidFill>
              </a:rPr>
              <a:t>USER</a:t>
            </a:r>
          </a:p>
        </p:txBody>
      </p:sp>
      <p:sp>
        <p:nvSpPr>
          <p:cNvPr id="10" name="Rounded Rectangle 9"/>
          <p:cNvSpPr/>
          <p:nvPr/>
        </p:nvSpPr>
        <p:spPr>
          <a:xfrm>
            <a:off x="3442715" y="2286000"/>
            <a:ext cx="2564891"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497579" y="2432304"/>
            <a:ext cx="2455163" cy="621792"/>
          </a:xfrm>
          <a:prstGeom prst="rect">
            <a:avLst/>
          </a:prstGeom>
          <a:noFill/>
        </p:spPr>
        <p:txBody>
          <a:bodyPr wrap="none">
            <a:spAutoFit/>
          </a:bodyPr>
          <a:lstStyle/>
          <a:p>
            <a:pPr algn="ctr"/>
            <a:r>
              <a:rPr sz="1100" b="1">
                <a:solidFill>
                  <a:srgbClr val="FFFFFF"/>
                </a:solidFill>
              </a:rPr>
              <a:t>APPLICATION / INTERFACE</a:t>
            </a:r>
          </a:p>
        </p:txBody>
      </p:sp>
      <p:sp>
        <p:nvSpPr>
          <p:cNvPr id="12" name="Rounded Rectangle 11"/>
          <p:cNvSpPr/>
          <p:nvPr/>
        </p:nvSpPr>
        <p:spPr>
          <a:xfrm>
            <a:off x="6153912" y="2286000"/>
            <a:ext cx="2564891"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208775" y="2432304"/>
            <a:ext cx="2455163" cy="621792"/>
          </a:xfrm>
          <a:prstGeom prst="rect">
            <a:avLst/>
          </a:prstGeom>
          <a:noFill/>
        </p:spPr>
        <p:txBody>
          <a:bodyPr wrap="none">
            <a:spAutoFit/>
          </a:bodyPr>
          <a:lstStyle/>
          <a:p>
            <a:pPr algn="ctr"/>
            <a:r>
              <a:rPr sz="1100" b="1">
                <a:solidFill>
                  <a:srgbClr val="FFFFFF"/>
                </a:solidFill>
              </a:rPr>
              <a:t>AI MODEL</a:t>
            </a:r>
          </a:p>
        </p:txBody>
      </p:sp>
      <p:sp>
        <p:nvSpPr>
          <p:cNvPr id="14" name="Rounded Rectangle 13"/>
          <p:cNvSpPr/>
          <p:nvPr/>
        </p:nvSpPr>
        <p:spPr>
          <a:xfrm>
            <a:off x="8865108" y="2286000"/>
            <a:ext cx="2564891"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919972" y="2432304"/>
            <a:ext cx="2455163" cy="621792"/>
          </a:xfrm>
          <a:prstGeom prst="rect">
            <a:avLst/>
          </a:prstGeom>
          <a:noFill/>
        </p:spPr>
        <p:txBody>
          <a:bodyPr wrap="none">
            <a:spAutoFit/>
          </a:bodyPr>
          <a:lstStyle/>
          <a:p>
            <a:pPr algn="ctr"/>
            <a:r>
              <a:rPr sz="1100" b="1">
                <a:solidFill>
                  <a:srgbClr val="FFFFFF"/>
                </a:solidFill>
              </a:rPr>
              <a:t>OUTPUT</a:t>
            </a:r>
          </a:p>
        </p:txBody>
      </p:sp>
      <p:sp>
        <p:nvSpPr>
          <p:cNvPr id="16" name="TextBox 15"/>
          <p:cNvSpPr txBox="1"/>
          <p:nvPr/>
        </p:nvSpPr>
        <p:spPr>
          <a:xfrm>
            <a:off x="914400" y="4069080"/>
            <a:ext cx="10058400" cy="1371600"/>
          </a:xfrm>
          <a:prstGeom prst="rect">
            <a:avLst/>
          </a:prstGeom>
          <a:noFill/>
        </p:spPr>
        <p:txBody>
          <a:bodyPr wrap="square">
            <a:spAutoFit/>
          </a:bodyPr>
          <a:lstStyle/>
          <a:p>
            <a:pPr>
              <a:spcAft>
                <a:spcPts val="800"/>
              </a:spcAft>
              <a:defRPr sz="1600">
                <a:solidFill>
                  <a:srgbClr val="FFFFFF"/>
                </a:solidFill>
              </a:defRPr>
            </a:pPr>
            <a:r>
              <a:t>• Applications may add file handling, memory, web access, voice, image generation, automation and integrations.</a:t>
            </a:r>
          </a:p>
          <a:p>
            <a:pPr>
              <a:spcAft>
                <a:spcPts val="800"/>
              </a:spcAft>
              <a:defRPr sz="1600">
                <a:solidFill>
                  <a:srgbClr val="FFFFFF"/>
                </a:solidFill>
              </a:defRPr>
            </a:pPr>
            <a:r>
              <a:t>• Two different applications may use related or even the same underlying model families.</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What Is an AI Agent?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From responding to pursuing a goal with authorised tools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29</a:t>
            </a:r>
          </a:p>
        </p:txBody>
      </p:sp>
      <p:sp>
        <p:nvSpPr>
          <p:cNvPr id="8" name="Rounded Rectangle 7"/>
          <p:cNvSpPr/>
          <p:nvPr/>
        </p:nvSpPr>
        <p:spPr>
          <a:xfrm>
            <a:off x="731520" y="1554480"/>
            <a:ext cx="3794760" cy="356616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32688" y="1682495"/>
            <a:ext cx="3392424" cy="384048"/>
          </a:xfrm>
          <a:prstGeom prst="rect">
            <a:avLst/>
          </a:prstGeom>
          <a:noFill/>
        </p:spPr>
        <p:txBody>
          <a:bodyPr wrap="none">
            <a:spAutoFit/>
          </a:bodyPr>
          <a:lstStyle/>
          <a:p>
            <a:r>
              <a:rPr sz="1500" b="1">
                <a:solidFill>
                  <a:srgbClr val="236ABE"/>
                </a:solidFill>
              </a:rPr>
              <a:t>CHATBOT</a:t>
            </a:r>
          </a:p>
        </p:txBody>
      </p:sp>
      <p:sp>
        <p:nvSpPr>
          <p:cNvPr id="10" name="TextBox 9"/>
          <p:cNvSpPr txBox="1"/>
          <p:nvPr/>
        </p:nvSpPr>
        <p:spPr>
          <a:xfrm>
            <a:off x="932688" y="2176272"/>
            <a:ext cx="3392424" cy="2816352"/>
          </a:xfrm>
          <a:prstGeom prst="rect">
            <a:avLst/>
          </a:prstGeom>
          <a:noFill/>
        </p:spPr>
        <p:txBody>
          <a:bodyPr wrap="square">
            <a:spAutoFit/>
          </a:bodyPr>
          <a:lstStyle/>
          <a:p>
            <a:r>
              <a:rPr sz="1050">
                <a:solidFill>
                  <a:srgbClr val="1C242D"/>
                </a:solidFill>
              </a:rPr>
              <a:t>YOU → PROMPT → AI → RESPONSE
Primarily responds to the current request.</a:t>
            </a:r>
          </a:p>
        </p:txBody>
      </p:sp>
      <p:sp>
        <p:nvSpPr>
          <p:cNvPr id="11" name="Rounded Rectangle 10"/>
          <p:cNvSpPr/>
          <p:nvPr/>
        </p:nvSpPr>
        <p:spPr>
          <a:xfrm>
            <a:off x="4846320" y="1554480"/>
            <a:ext cx="6537960" cy="356616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047488" y="1682495"/>
            <a:ext cx="6135624" cy="384048"/>
          </a:xfrm>
          <a:prstGeom prst="rect">
            <a:avLst/>
          </a:prstGeom>
          <a:noFill/>
        </p:spPr>
        <p:txBody>
          <a:bodyPr wrap="none">
            <a:spAutoFit/>
          </a:bodyPr>
          <a:lstStyle/>
          <a:p>
            <a:r>
              <a:rPr sz="1500" b="1">
                <a:solidFill>
                  <a:srgbClr val="704CAE"/>
                </a:solidFill>
              </a:rPr>
              <a:t>AGENTIC WORKFLOW</a:t>
            </a:r>
          </a:p>
        </p:txBody>
      </p:sp>
      <p:sp>
        <p:nvSpPr>
          <p:cNvPr id="13" name="TextBox 12"/>
          <p:cNvSpPr txBox="1"/>
          <p:nvPr/>
        </p:nvSpPr>
        <p:spPr>
          <a:xfrm>
            <a:off x="5047488" y="2176272"/>
            <a:ext cx="6135624" cy="2816352"/>
          </a:xfrm>
          <a:prstGeom prst="rect">
            <a:avLst/>
          </a:prstGeom>
          <a:noFill/>
        </p:spPr>
        <p:txBody>
          <a:bodyPr wrap="square">
            <a:spAutoFit/>
          </a:bodyPr>
          <a:lstStyle/>
          <a:p>
            <a:r>
              <a:rPr sz="1050">
                <a:solidFill>
                  <a:srgbClr val="1C242D"/>
                </a:solidFill>
              </a:rPr>
              <a:t>GOAL → UNDERSTAND → PLAN → CHOOSE TOOL → TAKE ACTION → CHECK RESULT → DECIDE NEXT ACTION → COMPLETE
May use tools and act within defined permissions.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Suggested Classroom Setup</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Practical follow-me training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a:t>
            </a:r>
          </a:p>
        </p:txBody>
      </p:sp>
      <p:sp>
        <p:nvSpPr>
          <p:cNvPr id="8" name="Rounded Rectangle 7"/>
          <p:cNvSpPr/>
          <p:nvPr/>
        </p:nvSpPr>
        <p:spPr>
          <a:xfrm>
            <a:off x="777240" y="1417320"/>
            <a:ext cx="5029200" cy="16002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545336"/>
            <a:ext cx="4626864" cy="384048"/>
          </a:xfrm>
          <a:prstGeom prst="rect">
            <a:avLst/>
          </a:prstGeom>
          <a:noFill/>
        </p:spPr>
        <p:txBody>
          <a:bodyPr wrap="none">
            <a:spAutoFit/>
          </a:bodyPr>
          <a:lstStyle/>
          <a:p>
            <a:r>
              <a:rPr sz="1500" b="1">
                <a:solidFill>
                  <a:srgbClr val="236ABE"/>
                </a:solidFill>
              </a:rPr>
              <a:t>Learner device</a:t>
            </a:r>
          </a:p>
        </p:txBody>
      </p:sp>
      <p:sp>
        <p:nvSpPr>
          <p:cNvPr id="10" name="TextBox 9"/>
          <p:cNvSpPr txBox="1"/>
          <p:nvPr/>
        </p:nvSpPr>
        <p:spPr>
          <a:xfrm>
            <a:off x="978408" y="2039112"/>
            <a:ext cx="4626864" cy="850392"/>
          </a:xfrm>
          <a:prstGeom prst="rect">
            <a:avLst/>
          </a:prstGeom>
          <a:noFill/>
        </p:spPr>
        <p:txBody>
          <a:bodyPr wrap="square">
            <a:spAutoFit/>
          </a:bodyPr>
          <a:lstStyle/>
          <a:p>
            <a:r>
              <a:rPr sz="1050">
                <a:solidFill>
                  <a:srgbClr val="1C242D"/>
                </a:solidFill>
              </a:rPr>
              <a:t>Personal laptop preferred; browser signed into at least one AI assistant.</a:t>
            </a:r>
          </a:p>
        </p:txBody>
      </p:sp>
      <p:sp>
        <p:nvSpPr>
          <p:cNvPr id="11" name="Rounded Rectangle 10"/>
          <p:cNvSpPr/>
          <p:nvPr/>
        </p:nvSpPr>
        <p:spPr>
          <a:xfrm>
            <a:off x="6263640" y="1417320"/>
            <a:ext cx="5029200" cy="16002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64807" y="1545336"/>
            <a:ext cx="4626864" cy="384048"/>
          </a:xfrm>
          <a:prstGeom prst="rect">
            <a:avLst/>
          </a:prstGeom>
          <a:noFill/>
        </p:spPr>
        <p:txBody>
          <a:bodyPr wrap="none">
            <a:spAutoFit/>
          </a:bodyPr>
          <a:lstStyle/>
          <a:p>
            <a:r>
              <a:rPr sz="1500" b="1">
                <a:solidFill>
                  <a:srgbClr val="704CAE"/>
                </a:solidFill>
              </a:rPr>
              <a:t>Shared display</a:t>
            </a:r>
          </a:p>
        </p:txBody>
      </p:sp>
      <p:sp>
        <p:nvSpPr>
          <p:cNvPr id="13" name="TextBox 12"/>
          <p:cNvSpPr txBox="1"/>
          <p:nvPr/>
        </p:nvSpPr>
        <p:spPr>
          <a:xfrm>
            <a:off x="6464807" y="2039112"/>
            <a:ext cx="4626864" cy="850392"/>
          </a:xfrm>
          <a:prstGeom prst="rect">
            <a:avLst/>
          </a:prstGeom>
          <a:noFill/>
        </p:spPr>
        <p:txBody>
          <a:bodyPr wrap="square">
            <a:spAutoFit/>
          </a:bodyPr>
          <a:lstStyle/>
          <a:p>
            <a:r>
              <a:rPr sz="1050">
                <a:solidFill>
                  <a:srgbClr val="1C242D"/>
                </a:solidFill>
              </a:rPr>
              <a:t>Projector/TV for live prompting and output comparison.</a:t>
            </a:r>
          </a:p>
        </p:txBody>
      </p:sp>
      <p:sp>
        <p:nvSpPr>
          <p:cNvPr id="14" name="Rounded Rectangle 13"/>
          <p:cNvSpPr/>
          <p:nvPr/>
        </p:nvSpPr>
        <p:spPr>
          <a:xfrm>
            <a:off x="777240" y="3474720"/>
            <a:ext cx="5029200" cy="16002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3602736"/>
            <a:ext cx="4626864" cy="384048"/>
          </a:xfrm>
          <a:prstGeom prst="rect">
            <a:avLst/>
          </a:prstGeom>
          <a:noFill/>
        </p:spPr>
        <p:txBody>
          <a:bodyPr wrap="none">
            <a:spAutoFit/>
          </a:bodyPr>
          <a:lstStyle/>
          <a:p>
            <a:r>
              <a:rPr sz="1500" b="1">
                <a:solidFill>
                  <a:srgbClr val="2C9A69"/>
                </a:solidFill>
              </a:rPr>
              <a:t>Working folder</a:t>
            </a:r>
          </a:p>
        </p:txBody>
      </p:sp>
      <p:sp>
        <p:nvSpPr>
          <p:cNvPr id="16" name="TextBox 15"/>
          <p:cNvSpPr txBox="1"/>
          <p:nvPr/>
        </p:nvSpPr>
        <p:spPr>
          <a:xfrm>
            <a:off x="978408" y="4096511"/>
            <a:ext cx="4626864" cy="850392"/>
          </a:xfrm>
          <a:prstGeom prst="rect">
            <a:avLst/>
          </a:prstGeom>
          <a:noFill/>
        </p:spPr>
        <p:txBody>
          <a:bodyPr wrap="square">
            <a:spAutoFit/>
          </a:bodyPr>
          <a:lstStyle/>
          <a:p>
            <a:r>
              <a:rPr sz="1050">
                <a:solidFill>
                  <a:srgbClr val="1C242D"/>
                </a:solidFill>
              </a:rPr>
              <a:t>Create a folder named AI-Automation-Training for saved outputs.</a:t>
            </a:r>
          </a:p>
        </p:txBody>
      </p:sp>
      <p:sp>
        <p:nvSpPr>
          <p:cNvPr id="17" name="Rounded Rectangle 16"/>
          <p:cNvSpPr/>
          <p:nvPr/>
        </p:nvSpPr>
        <p:spPr>
          <a:xfrm>
            <a:off x="6263640" y="3474720"/>
            <a:ext cx="5029200" cy="16002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64807" y="3602736"/>
            <a:ext cx="4626864" cy="384048"/>
          </a:xfrm>
          <a:prstGeom prst="rect">
            <a:avLst/>
          </a:prstGeom>
          <a:noFill/>
        </p:spPr>
        <p:txBody>
          <a:bodyPr wrap="none">
            <a:spAutoFit/>
          </a:bodyPr>
          <a:lstStyle/>
          <a:p>
            <a:r>
              <a:rPr sz="1500" b="1">
                <a:solidFill>
                  <a:srgbClr val="E5AE38"/>
                </a:solidFill>
              </a:rPr>
              <a:t>Class habit</a:t>
            </a:r>
          </a:p>
        </p:txBody>
      </p:sp>
      <p:sp>
        <p:nvSpPr>
          <p:cNvPr id="19" name="TextBox 18"/>
          <p:cNvSpPr txBox="1"/>
          <p:nvPr/>
        </p:nvSpPr>
        <p:spPr>
          <a:xfrm>
            <a:off x="6464807" y="4096511"/>
            <a:ext cx="4626864" cy="850392"/>
          </a:xfrm>
          <a:prstGeom prst="rect">
            <a:avLst/>
          </a:prstGeom>
          <a:noFill/>
        </p:spPr>
        <p:txBody>
          <a:bodyPr wrap="square">
            <a:spAutoFit/>
          </a:bodyPr>
          <a:lstStyle/>
          <a:p>
            <a:r>
              <a:rPr sz="1050">
                <a:solidFill>
                  <a:srgbClr val="1C242D"/>
                </a:solidFill>
              </a:rPr>
              <a:t>Never delete Version 1. Improvement becomes visible only when versions are compared.</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Agent Example — Missing Invoice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See the difference in behaviour</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30</a:t>
            </a:r>
          </a:p>
        </p:txBody>
      </p:sp>
      <p:sp>
        <p:nvSpPr>
          <p:cNvPr id="8" name="Rounded Rectangle 7"/>
          <p:cNvSpPr/>
          <p:nvPr/>
        </p:nvSpPr>
        <p:spPr>
          <a:xfrm>
            <a:off x="822960" y="1508760"/>
            <a:ext cx="4937760" cy="365760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36776"/>
            <a:ext cx="4535424" cy="384048"/>
          </a:xfrm>
          <a:prstGeom prst="rect">
            <a:avLst/>
          </a:prstGeom>
          <a:noFill/>
        </p:spPr>
        <p:txBody>
          <a:bodyPr wrap="none">
            <a:spAutoFit/>
          </a:bodyPr>
          <a:lstStyle/>
          <a:p>
            <a:r>
              <a:rPr sz="1500" b="1">
                <a:solidFill>
                  <a:srgbClr val="236ABE"/>
                </a:solidFill>
              </a:rPr>
              <a:t>CHATBOT</a:t>
            </a:r>
          </a:p>
        </p:txBody>
      </p:sp>
      <p:sp>
        <p:nvSpPr>
          <p:cNvPr id="10" name="TextBox 9"/>
          <p:cNvSpPr txBox="1"/>
          <p:nvPr/>
        </p:nvSpPr>
        <p:spPr>
          <a:xfrm>
            <a:off x="1024128" y="2130552"/>
            <a:ext cx="4535424" cy="2907792"/>
          </a:xfrm>
          <a:prstGeom prst="rect">
            <a:avLst/>
          </a:prstGeom>
          <a:noFill/>
        </p:spPr>
        <p:txBody>
          <a:bodyPr wrap="square">
            <a:spAutoFit/>
          </a:bodyPr>
          <a:lstStyle/>
          <a:p>
            <a:r>
              <a:rPr sz="1050">
                <a:solidFill>
                  <a:srgbClr val="1C242D"/>
                </a:solidFill>
              </a:rPr>
              <a:t>Customer: “I haven't received my invoice.”
AI: drafts a polite response explaining that the invoice will be checked.</a:t>
            </a:r>
          </a:p>
        </p:txBody>
      </p:sp>
      <p:sp>
        <p:nvSpPr>
          <p:cNvPr id="11" name="Rounded Rectangle 10"/>
          <p:cNvSpPr/>
          <p:nvPr/>
        </p:nvSpPr>
        <p:spPr>
          <a:xfrm>
            <a:off x="6400800" y="1508760"/>
            <a:ext cx="4937760" cy="365760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36776"/>
            <a:ext cx="4535424" cy="384048"/>
          </a:xfrm>
          <a:prstGeom prst="rect">
            <a:avLst/>
          </a:prstGeom>
          <a:noFill/>
        </p:spPr>
        <p:txBody>
          <a:bodyPr wrap="none">
            <a:spAutoFit/>
          </a:bodyPr>
          <a:lstStyle/>
          <a:p>
            <a:r>
              <a:rPr sz="1500" b="1">
                <a:solidFill>
                  <a:srgbClr val="704CAE"/>
                </a:solidFill>
              </a:rPr>
              <a:t>AGENTIC SYSTEM</a:t>
            </a:r>
          </a:p>
        </p:txBody>
      </p:sp>
      <p:sp>
        <p:nvSpPr>
          <p:cNvPr id="13" name="TextBox 12"/>
          <p:cNvSpPr txBox="1"/>
          <p:nvPr/>
        </p:nvSpPr>
        <p:spPr>
          <a:xfrm>
            <a:off x="6601968" y="2130552"/>
            <a:ext cx="4535424" cy="2907792"/>
          </a:xfrm>
          <a:prstGeom prst="rect">
            <a:avLst/>
          </a:prstGeom>
          <a:noFill/>
        </p:spPr>
        <p:txBody>
          <a:bodyPr wrap="square">
            <a:spAutoFit/>
          </a:bodyPr>
          <a:lstStyle/>
          <a:p>
            <a:r>
              <a:rPr sz="1050">
                <a:solidFill>
                  <a:srgbClr val="1C242D"/>
                </a:solidFill>
              </a:rPr>
              <a:t>Identify customer → find transaction → locate invoice → check sent status → request approval if needed → send → update record.</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AI and Automation Are Not the Same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Intelligence and repeatable action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31</a:t>
            </a:r>
          </a:p>
        </p:txBody>
      </p:sp>
      <p:sp>
        <p:nvSpPr>
          <p:cNvPr id="8" name="Rounded Rectangle 7"/>
          <p:cNvSpPr/>
          <p:nvPr/>
        </p:nvSpPr>
        <p:spPr>
          <a:xfrm>
            <a:off x="822960" y="1554480"/>
            <a:ext cx="4937760" cy="356616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2C9A69"/>
                </a:solidFill>
              </a:rPr>
              <a:t>AUTOMATION</a:t>
            </a:r>
          </a:p>
        </p:txBody>
      </p:sp>
      <p:sp>
        <p:nvSpPr>
          <p:cNvPr id="10" name="TextBox 9"/>
          <p:cNvSpPr txBox="1"/>
          <p:nvPr/>
        </p:nvSpPr>
        <p:spPr>
          <a:xfrm>
            <a:off x="1024128" y="2176272"/>
            <a:ext cx="4535424" cy="2816352"/>
          </a:xfrm>
          <a:prstGeom prst="rect">
            <a:avLst/>
          </a:prstGeom>
          <a:noFill/>
        </p:spPr>
        <p:txBody>
          <a:bodyPr wrap="square">
            <a:spAutoFit/>
          </a:bodyPr>
          <a:lstStyle/>
          <a:p>
            <a:r>
              <a:rPr sz="1050">
                <a:solidFill>
                  <a:srgbClr val="1C242D"/>
                </a:solidFill>
              </a:rPr>
              <a:t>Trigger → condition → action
Example:
New form → save data → send email → notify staff.</a:t>
            </a:r>
          </a:p>
        </p:txBody>
      </p:sp>
      <p:sp>
        <p:nvSpPr>
          <p:cNvPr id="11" name="Rounded Rectangle 10"/>
          <p:cNvSpPr/>
          <p:nvPr/>
        </p:nvSpPr>
        <p:spPr>
          <a:xfrm>
            <a:off x="6400800" y="1554480"/>
            <a:ext cx="4937760" cy="356616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AI + AUTOMATION</a:t>
            </a:r>
          </a:p>
        </p:txBody>
      </p:sp>
      <p:sp>
        <p:nvSpPr>
          <p:cNvPr id="13" name="TextBox 12"/>
          <p:cNvSpPr txBox="1"/>
          <p:nvPr/>
        </p:nvSpPr>
        <p:spPr>
          <a:xfrm>
            <a:off x="6601968" y="2176272"/>
            <a:ext cx="4535424" cy="2816352"/>
          </a:xfrm>
          <a:prstGeom prst="rect">
            <a:avLst/>
          </a:prstGeom>
          <a:noFill/>
        </p:spPr>
        <p:txBody>
          <a:bodyPr wrap="square">
            <a:spAutoFit/>
          </a:bodyPr>
          <a:lstStyle/>
          <a:p>
            <a:r>
              <a:rPr sz="1050">
                <a:solidFill>
                  <a:srgbClr val="1C242D"/>
                </a:solidFill>
              </a:rPr>
              <a:t>AI interprets/classifies/generates → workflow routes or acts.
Example:
Email → AI classifies → workflow routes → approved action.</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AI, Automation or Both?</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Diagnose the workflow</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32</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Choose one repetitive process from school, business, church or home. Mark each step as:
A = ordinary automation
AI = AI useful
H = human judgement required
B = both AI + automation</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Keep the workflow; it will return in the automation module.</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What AI Does Well</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strengths deliberately</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33</a:t>
            </a:r>
          </a:p>
        </p:txBody>
      </p:sp>
      <p:sp>
        <p:nvSpPr>
          <p:cNvPr id="8" name="TextBox 7"/>
          <p:cNvSpPr txBox="1"/>
          <p:nvPr/>
        </p:nvSpPr>
        <p:spPr>
          <a:xfrm>
            <a:off x="822960" y="1508760"/>
            <a:ext cx="5212080" cy="4480560"/>
          </a:xfrm>
          <a:prstGeom prst="rect">
            <a:avLst/>
          </a:prstGeom>
          <a:noFill/>
        </p:spPr>
        <p:txBody>
          <a:bodyPr wrap="square">
            <a:spAutoFit/>
          </a:bodyPr>
          <a:lstStyle/>
          <a:p>
            <a:pPr>
              <a:spcAft>
                <a:spcPts val="800"/>
              </a:spcAft>
              <a:defRPr sz="1700">
                <a:solidFill>
                  <a:srgbClr val="FFFFFF"/>
                </a:solidFill>
              </a:defRPr>
            </a:pPr>
            <a:r>
              <a:t>• Process large quantities of information</a:t>
            </a:r>
          </a:p>
          <a:p>
            <a:pPr>
              <a:spcAft>
                <a:spcPts val="800"/>
              </a:spcAft>
              <a:defRPr sz="1700">
                <a:solidFill>
                  <a:srgbClr val="FFFFFF"/>
                </a:solidFill>
              </a:defRPr>
            </a:pPr>
            <a:r>
              <a:t>• Recognise patterns and classify</a:t>
            </a:r>
          </a:p>
          <a:p>
            <a:pPr>
              <a:spcAft>
                <a:spcPts val="800"/>
              </a:spcAft>
              <a:defRPr sz="1700">
                <a:solidFill>
                  <a:srgbClr val="FFFFFF"/>
                </a:solidFill>
              </a:defRPr>
            </a:pPr>
            <a:r>
              <a:t>• Draft, summarise and restructure</a:t>
            </a:r>
          </a:p>
          <a:p>
            <a:pPr>
              <a:spcAft>
                <a:spcPts val="800"/>
              </a:spcAft>
              <a:defRPr sz="1700">
                <a:solidFill>
                  <a:srgbClr val="FFFFFF"/>
                </a:solidFill>
              </a:defRPr>
            </a:pPr>
            <a:r>
              <a:t>• Extract information from documents</a:t>
            </a:r>
          </a:p>
          <a:p>
            <a:pPr>
              <a:spcAft>
                <a:spcPts val="800"/>
              </a:spcAft>
              <a:defRPr sz="1700">
                <a:solidFill>
                  <a:srgbClr val="FFFFFF"/>
                </a:solidFill>
              </a:defRPr>
            </a:pPr>
            <a:r>
              <a:t>• Generate alternatives and ideas</a:t>
            </a:r>
          </a:p>
          <a:p>
            <a:pPr>
              <a:spcAft>
                <a:spcPts val="800"/>
              </a:spcAft>
              <a:defRPr sz="1700">
                <a:solidFill>
                  <a:srgbClr val="FFFFFF"/>
                </a:solidFill>
              </a:defRPr>
            </a:pPr>
            <a:r>
              <a:t>• Translate and transform language</a:t>
            </a:r>
          </a:p>
          <a:p>
            <a:pPr>
              <a:spcAft>
                <a:spcPts val="800"/>
              </a:spcAft>
              <a:defRPr sz="1700">
                <a:solidFill>
                  <a:srgbClr val="FFFFFF"/>
                </a:solidFill>
              </a:defRPr>
            </a:pPr>
            <a:r>
              <a:t>• Assist repetitive knowledge work</a:t>
            </a:r>
          </a:p>
          <a:p>
            <a:pPr>
              <a:spcAft>
                <a:spcPts val="800"/>
              </a:spcAft>
              <a:defRPr sz="1700">
                <a:solidFill>
                  <a:srgbClr val="FFFFFF"/>
                </a:solidFill>
              </a:defRPr>
            </a:pPr>
            <a:r>
              <a:t>• Generate and explain code</a:t>
            </a:r>
          </a:p>
        </p:txBody>
      </p:sp>
      <p:sp>
        <p:nvSpPr>
          <p:cNvPr id="9" name="Rounded Rectangle 8"/>
          <p:cNvSpPr/>
          <p:nvPr/>
        </p:nvSpPr>
        <p:spPr>
          <a:xfrm>
            <a:off x="6400800" y="1828800"/>
            <a:ext cx="466344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01968" y="1956816"/>
            <a:ext cx="4261103" cy="384048"/>
          </a:xfrm>
          <a:prstGeom prst="rect">
            <a:avLst/>
          </a:prstGeom>
          <a:noFill/>
        </p:spPr>
        <p:txBody>
          <a:bodyPr wrap="none">
            <a:spAutoFit/>
          </a:bodyPr>
          <a:lstStyle/>
          <a:p>
            <a:r>
              <a:rPr sz="1500" b="1">
                <a:solidFill>
                  <a:srgbClr val="E5AE38"/>
                </a:solidFill>
              </a:rPr>
              <a:t>PROFESSIONAL RULE</a:t>
            </a:r>
          </a:p>
        </p:txBody>
      </p:sp>
      <p:sp>
        <p:nvSpPr>
          <p:cNvPr id="11" name="TextBox 10"/>
          <p:cNvSpPr txBox="1"/>
          <p:nvPr/>
        </p:nvSpPr>
        <p:spPr>
          <a:xfrm>
            <a:off x="6601968" y="2450592"/>
            <a:ext cx="4261103" cy="1719072"/>
          </a:xfrm>
          <a:prstGeom prst="rect">
            <a:avLst/>
          </a:prstGeom>
          <a:noFill/>
        </p:spPr>
        <p:txBody>
          <a:bodyPr wrap="square">
            <a:spAutoFit/>
          </a:bodyPr>
          <a:lstStyle/>
          <a:p>
            <a:r>
              <a:rPr sz="1050">
                <a:solidFill>
                  <a:srgbClr val="1C242D"/>
                </a:solidFill>
              </a:rPr>
              <a:t>Use AI where its strengths fit the task — not simply because AI is available.</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Where AI Fails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Fluent output can still be wrong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34</a:t>
            </a:r>
          </a:p>
        </p:txBody>
      </p:sp>
      <p:sp>
        <p:nvSpPr>
          <p:cNvPr id="8" name="TextBox 7"/>
          <p:cNvSpPr txBox="1"/>
          <p:nvPr/>
        </p:nvSpPr>
        <p:spPr>
          <a:xfrm>
            <a:off x="822960" y="1508760"/>
            <a:ext cx="5669280" cy="4206240"/>
          </a:xfrm>
          <a:prstGeom prst="rect">
            <a:avLst/>
          </a:prstGeom>
          <a:noFill/>
        </p:spPr>
        <p:txBody>
          <a:bodyPr wrap="square">
            <a:spAutoFit/>
          </a:bodyPr>
          <a:lstStyle/>
          <a:p>
            <a:pPr>
              <a:spcAft>
                <a:spcPts val="800"/>
              </a:spcAft>
              <a:defRPr sz="1800">
                <a:solidFill>
                  <a:srgbClr val="FFFFFF"/>
                </a:solidFill>
              </a:defRPr>
            </a:pPr>
            <a:r>
              <a:t>• Invented references or quotations</a:t>
            </a:r>
          </a:p>
          <a:p>
            <a:pPr>
              <a:spcAft>
                <a:spcPts val="800"/>
              </a:spcAft>
              <a:defRPr sz="1800">
                <a:solidFill>
                  <a:srgbClr val="FFFFFF"/>
                </a:solidFill>
              </a:defRPr>
            </a:pPr>
            <a:r>
              <a:t>• Incorrect facts, laws or statistics</a:t>
            </a:r>
          </a:p>
          <a:p>
            <a:pPr>
              <a:spcAft>
                <a:spcPts val="800"/>
              </a:spcAft>
              <a:defRPr sz="1800">
                <a:solidFill>
                  <a:srgbClr val="FFFFFF"/>
                </a:solidFill>
              </a:defRPr>
            </a:pPr>
            <a:r>
              <a:t>• Wrong calculations</a:t>
            </a:r>
          </a:p>
          <a:p>
            <a:pPr>
              <a:spcAft>
                <a:spcPts val="800"/>
              </a:spcAft>
              <a:defRPr sz="1800">
                <a:solidFill>
                  <a:srgbClr val="FFFFFF"/>
                </a:solidFill>
              </a:defRPr>
            </a:pPr>
            <a:r>
              <a:t>• Misread images or ambiguous instructions</a:t>
            </a:r>
          </a:p>
          <a:p>
            <a:pPr>
              <a:spcAft>
                <a:spcPts val="800"/>
              </a:spcAft>
              <a:defRPr sz="1800">
                <a:solidFill>
                  <a:srgbClr val="FFFFFF"/>
                </a:solidFill>
              </a:defRPr>
            </a:pPr>
            <a:r>
              <a:t>• Unsupported assumptions presented confidently</a:t>
            </a:r>
          </a:p>
          <a:p>
            <a:pPr>
              <a:spcAft>
                <a:spcPts val="800"/>
              </a:spcAft>
              <a:defRPr sz="1800">
                <a:solidFill>
                  <a:srgbClr val="FFFFFF"/>
                </a:solidFill>
              </a:defRPr>
            </a:pPr>
            <a:r>
              <a:t>• Bias inherited from data or framing</a:t>
            </a:r>
          </a:p>
        </p:txBody>
      </p:sp>
      <p:sp>
        <p:nvSpPr>
          <p:cNvPr id="9" name="Rounded Rectangle 8"/>
          <p:cNvSpPr/>
          <p:nvPr/>
        </p:nvSpPr>
        <p:spPr>
          <a:xfrm>
            <a:off x="6903720" y="1828800"/>
            <a:ext cx="4114800" cy="228600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104888" y="1956816"/>
            <a:ext cx="3712463" cy="384048"/>
          </a:xfrm>
          <a:prstGeom prst="rect">
            <a:avLst/>
          </a:prstGeom>
          <a:noFill/>
        </p:spPr>
        <p:txBody>
          <a:bodyPr wrap="none">
            <a:spAutoFit/>
          </a:bodyPr>
          <a:lstStyle/>
          <a:p>
            <a:r>
              <a:rPr sz="1500" b="1">
                <a:solidFill>
                  <a:srgbClr val="CB4949"/>
                </a:solidFill>
              </a:rPr>
              <a:t>HALLUCINATION</a:t>
            </a:r>
          </a:p>
        </p:txBody>
      </p:sp>
      <p:sp>
        <p:nvSpPr>
          <p:cNvPr id="11" name="TextBox 10"/>
          <p:cNvSpPr txBox="1"/>
          <p:nvPr/>
        </p:nvSpPr>
        <p:spPr>
          <a:xfrm>
            <a:off x="7104888" y="2450592"/>
            <a:ext cx="3712463" cy="1536192"/>
          </a:xfrm>
          <a:prstGeom prst="rect">
            <a:avLst/>
          </a:prstGeom>
          <a:noFill/>
        </p:spPr>
        <p:txBody>
          <a:bodyPr wrap="square">
            <a:spAutoFit/>
          </a:bodyPr>
          <a:lstStyle/>
          <a:p>
            <a:r>
              <a:rPr sz="1050">
                <a:solidFill>
                  <a:srgbClr val="1C242D"/>
                </a:solidFill>
              </a:rPr>
              <a:t>A plausible-looking output that is false, unsupported or fabricated.</a:t>
            </a:r>
          </a:p>
        </p:txBody>
      </p:sp>
      <p:sp>
        <p:nvSpPr>
          <p:cNvPr id="12" name="Rounded Rectangle 11"/>
          <p:cNvSpPr/>
          <p:nvPr/>
        </p:nvSpPr>
        <p:spPr>
          <a:xfrm>
            <a:off x="6903720" y="4389120"/>
            <a:ext cx="4114800" cy="7772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104888" y="4517136"/>
            <a:ext cx="3712463" cy="384048"/>
          </a:xfrm>
          <a:prstGeom prst="rect">
            <a:avLst/>
          </a:prstGeom>
          <a:noFill/>
        </p:spPr>
        <p:txBody>
          <a:bodyPr wrap="none">
            <a:spAutoFit/>
          </a:bodyPr>
          <a:lstStyle/>
          <a:p>
            <a:r>
              <a:rPr sz="1500" b="1">
                <a:solidFill>
                  <a:srgbClr val="E5AE38"/>
                </a:solidFill>
              </a:rPr>
              <a:t>RULE</a:t>
            </a:r>
          </a:p>
        </p:txBody>
      </p:sp>
      <p:sp>
        <p:nvSpPr>
          <p:cNvPr id="14" name="TextBox 13"/>
          <p:cNvSpPr txBox="1"/>
          <p:nvPr/>
        </p:nvSpPr>
        <p:spPr>
          <a:xfrm>
            <a:off x="7104888" y="5010912"/>
            <a:ext cx="3712463" cy="27432"/>
          </a:xfrm>
          <a:prstGeom prst="rect">
            <a:avLst/>
          </a:prstGeom>
          <a:noFill/>
        </p:spPr>
        <p:txBody>
          <a:bodyPr wrap="square">
            <a:spAutoFit/>
          </a:bodyPr>
          <a:lstStyle/>
          <a:p>
            <a:r>
              <a:rPr sz="1050">
                <a:solidFill>
                  <a:srgbClr val="1C242D"/>
                </a:solidFill>
              </a:rPr>
              <a:t>Confidence ≠ correctness</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Hallucination Experiment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Generation is not verification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35</a:t>
            </a:r>
          </a:p>
        </p:txBody>
      </p:sp>
      <p:sp>
        <p:nvSpPr>
          <p:cNvPr id="8" name="Rounded Rectangle 7"/>
          <p:cNvSpPr/>
          <p:nvPr/>
        </p:nvSpPr>
        <p:spPr>
          <a:xfrm>
            <a:off x="777240" y="1325880"/>
            <a:ext cx="10607040" cy="434340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941832" y="1463039"/>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24128" y="1490472"/>
            <a:ext cx="1234440" cy="182880"/>
          </a:xfrm>
          <a:prstGeom prst="rect">
            <a:avLst/>
          </a:prstGeom>
          <a:noFill/>
        </p:spPr>
        <p:txBody>
          <a:bodyPr wrap="none">
            <a:spAutoFit/>
          </a:bodyPr>
          <a:lstStyle/>
          <a:p>
            <a:r>
              <a:rPr sz="800" b="1">
                <a:solidFill>
                  <a:srgbClr val="FFFFFF"/>
                </a:solidFill>
              </a:rPr>
              <a:t>EXPERIMENT</a:t>
            </a:r>
          </a:p>
        </p:txBody>
      </p:sp>
      <p:sp>
        <p:nvSpPr>
          <p:cNvPr id="11" name="TextBox 10"/>
          <p:cNvSpPr txBox="1"/>
          <p:nvPr/>
        </p:nvSpPr>
        <p:spPr>
          <a:xfrm>
            <a:off x="1033271" y="1892807"/>
            <a:ext cx="10094976" cy="3593592"/>
          </a:xfrm>
          <a:prstGeom prst="rect">
            <a:avLst/>
          </a:prstGeom>
          <a:noFill/>
        </p:spPr>
        <p:txBody>
          <a:bodyPr wrap="none">
            <a:spAutoFit/>
          </a:bodyPr>
          <a:lstStyle/>
          <a:p>
            <a:r>
              <a:rPr sz="1080">
                <a:solidFill>
                  <a:srgbClr val="1C242D"/>
                </a:solidFill>
                <a:latin typeface="Aptos Mono"/>
              </a:rPr>
              <a:t>Give me five academic references on [choose a very narrow or unusual topic].
For each: Author, Year, Title, Journal, Volume, Issue, Pages, DOI.
Then ask:
Verify each reference individually. Separate them into VERIFIED, UNCERTAIN and UNVERIFIED. Do not treat your previous answer as evidence.</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Verification Ladder</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The higher the consequence, the stronger the checking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36</a:t>
            </a:r>
          </a:p>
        </p:txBody>
      </p:sp>
      <p:sp>
        <p:nvSpPr>
          <p:cNvPr id="8" name="Rounded Rectangle 7"/>
          <p:cNvSpPr/>
          <p:nvPr/>
        </p:nvSpPr>
        <p:spPr>
          <a:xfrm>
            <a:off x="731520" y="2286000"/>
            <a:ext cx="2564891"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432304"/>
            <a:ext cx="2455163" cy="621792"/>
          </a:xfrm>
          <a:prstGeom prst="rect">
            <a:avLst/>
          </a:prstGeom>
          <a:noFill/>
        </p:spPr>
        <p:txBody>
          <a:bodyPr wrap="none">
            <a:spAutoFit/>
          </a:bodyPr>
          <a:lstStyle/>
          <a:p>
            <a:pPr algn="ctr"/>
            <a:r>
              <a:rPr sz="1100" b="1">
                <a:solidFill>
                  <a:srgbClr val="FFFFFF"/>
                </a:solidFill>
              </a:rPr>
              <a:t>LOW STAKES
Draft/ideas</a:t>
            </a:r>
          </a:p>
        </p:txBody>
      </p:sp>
      <p:sp>
        <p:nvSpPr>
          <p:cNvPr id="10" name="Rounded Rectangle 9"/>
          <p:cNvSpPr/>
          <p:nvPr/>
        </p:nvSpPr>
        <p:spPr>
          <a:xfrm>
            <a:off x="3442715" y="2286000"/>
            <a:ext cx="2564891"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497579" y="2432304"/>
            <a:ext cx="2455163" cy="621792"/>
          </a:xfrm>
          <a:prstGeom prst="rect">
            <a:avLst/>
          </a:prstGeom>
          <a:noFill/>
        </p:spPr>
        <p:txBody>
          <a:bodyPr wrap="none">
            <a:spAutoFit/>
          </a:bodyPr>
          <a:lstStyle/>
          <a:p>
            <a:pPr algn="ctr"/>
            <a:r>
              <a:rPr sz="1100" b="1">
                <a:solidFill>
                  <a:srgbClr val="FFFFFF"/>
                </a:solidFill>
              </a:rPr>
              <a:t>MEDIUM
Compare sources</a:t>
            </a:r>
          </a:p>
        </p:txBody>
      </p:sp>
      <p:sp>
        <p:nvSpPr>
          <p:cNvPr id="12" name="Rounded Rectangle 11"/>
          <p:cNvSpPr/>
          <p:nvPr/>
        </p:nvSpPr>
        <p:spPr>
          <a:xfrm>
            <a:off x="6153912" y="2286000"/>
            <a:ext cx="2564891"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208775" y="2432304"/>
            <a:ext cx="2455163" cy="621792"/>
          </a:xfrm>
          <a:prstGeom prst="rect">
            <a:avLst/>
          </a:prstGeom>
          <a:noFill/>
        </p:spPr>
        <p:txBody>
          <a:bodyPr wrap="none">
            <a:spAutoFit/>
          </a:bodyPr>
          <a:lstStyle/>
          <a:p>
            <a:pPr algn="ctr"/>
            <a:r>
              <a:rPr sz="1100" b="1">
                <a:solidFill>
                  <a:srgbClr val="FFFFFF"/>
                </a:solidFill>
              </a:rPr>
              <a:t>HIGH
Primary source</a:t>
            </a:r>
          </a:p>
        </p:txBody>
      </p:sp>
      <p:sp>
        <p:nvSpPr>
          <p:cNvPr id="14" name="Rounded Rectangle 13"/>
          <p:cNvSpPr/>
          <p:nvPr/>
        </p:nvSpPr>
        <p:spPr>
          <a:xfrm>
            <a:off x="8865108" y="2286000"/>
            <a:ext cx="2564891"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919972" y="2432304"/>
            <a:ext cx="2455163" cy="621792"/>
          </a:xfrm>
          <a:prstGeom prst="rect">
            <a:avLst/>
          </a:prstGeom>
          <a:noFill/>
        </p:spPr>
        <p:txBody>
          <a:bodyPr wrap="none">
            <a:spAutoFit/>
          </a:bodyPr>
          <a:lstStyle/>
          <a:p>
            <a:pPr algn="ctr"/>
            <a:r>
              <a:rPr sz="1100" b="1">
                <a:solidFill>
                  <a:srgbClr val="FFFFFF"/>
                </a:solidFill>
              </a:rPr>
              <a:t>CRITICAL
Qualified human</a:t>
            </a:r>
          </a:p>
        </p:txBody>
      </p:sp>
      <p:sp>
        <p:nvSpPr>
          <p:cNvPr id="16" name="Rounded Rectangle 15"/>
          <p:cNvSpPr/>
          <p:nvPr/>
        </p:nvSpPr>
        <p:spPr>
          <a:xfrm>
            <a:off x="1005840" y="4069080"/>
            <a:ext cx="1005840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207008" y="4197096"/>
            <a:ext cx="9656064" cy="384048"/>
          </a:xfrm>
          <a:prstGeom prst="rect">
            <a:avLst/>
          </a:prstGeom>
          <a:noFill/>
        </p:spPr>
        <p:txBody>
          <a:bodyPr wrap="none">
            <a:spAutoFit/>
          </a:bodyPr>
          <a:lstStyle/>
          <a:p>
            <a:r>
              <a:rPr sz="1500" b="1">
                <a:solidFill>
                  <a:srgbClr val="E5AE38"/>
                </a:solidFill>
              </a:rPr>
              <a:t>EXAMPLES</a:t>
            </a:r>
          </a:p>
        </p:txBody>
      </p:sp>
      <p:sp>
        <p:nvSpPr>
          <p:cNvPr id="18" name="TextBox 17"/>
          <p:cNvSpPr txBox="1"/>
          <p:nvPr/>
        </p:nvSpPr>
        <p:spPr>
          <a:xfrm>
            <a:off x="1207008" y="4690872"/>
            <a:ext cx="9656064" cy="256032"/>
          </a:xfrm>
          <a:prstGeom prst="rect">
            <a:avLst/>
          </a:prstGeom>
          <a:noFill/>
        </p:spPr>
        <p:txBody>
          <a:bodyPr wrap="square">
            <a:spAutoFit/>
          </a:bodyPr>
          <a:lstStyle/>
          <a:p>
            <a:r>
              <a:rPr sz="1050">
                <a:solidFill>
                  <a:srgbClr val="1C242D"/>
                </a:solidFill>
              </a:rPr>
              <a:t>Social caption → light review | Current business requirement → official source | Medical/legal/financial decision → qualified professional + authoritative sources.</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Privacy and Confidentiality</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Convenience never overrides permission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37</a:t>
            </a:r>
          </a:p>
        </p:txBody>
      </p:sp>
      <p:sp>
        <p:nvSpPr>
          <p:cNvPr id="8" name="TextBox 7"/>
          <p:cNvSpPr txBox="1"/>
          <p:nvPr/>
        </p:nvSpPr>
        <p:spPr>
          <a:xfrm>
            <a:off x="822960" y="1463040"/>
            <a:ext cx="5303520" cy="4480560"/>
          </a:xfrm>
          <a:prstGeom prst="rect">
            <a:avLst/>
          </a:prstGeom>
          <a:noFill/>
        </p:spPr>
        <p:txBody>
          <a:bodyPr wrap="square">
            <a:spAutoFit/>
          </a:bodyPr>
          <a:lstStyle/>
          <a:p>
            <a:pPr>
              <a:spcAft>
                <a:spcPts val="800"/>
              </a:spcAft>
              <a:defRPr sz="1700">
                <a:solidFill>
                  <a:srgbClr val="FFFFFF"/>
                </a:solidFill>
              </a:defRPr>
            </a:pPr>
            <a:r>
              <a:t>• Passwords and banking credentials</a:t>
            </a:r>
          </a:p>
          <a:p>
            <a:pPr>
              <a:spcAft>
                <a:spcPts val="800"/>
              </a:spcAft>
              <a:defRPr sz="1700">
                <a:solidFill>
                  <a:srgbClr val="FFFFFF"/>
                </a:solidFill>
              </a:defRPr>
            </a:pPr>
            <a:r>
              <a:t>• API keys and access tokens</a:t>
            </a:r>
          </a:p>
          <a:p>
            <a:pPr>
              <a:spcAft>
                <a:spcPts val="800"/>
              </a:spcAft>
              <a:defRPr sz="1700">
                <a:solidFill>
                  <a:srgbClr val="FFFFFF"/>
                </a:solidFill>
              </a:defRPr>
            </a:pPr>
            <a:r>
              <a:t>• Private customer information</a:t>
            </a:r>
          </a:p>
          <a:p>
            <a:pPr>
              <a:spcAft>
                <a:spcPts val="800"/>
              </a:spcAft>
              <a:defRPr sz="1700">
                <a:solidFill>
                  <a:srgbClr val="FFFFFF"/>
                </a:solidFill>
              </a:defRPr>
            </a:pPr>
            <a:r>
              <a:t>• Confidential company documents</a:t>
            </a:r>
          </a:p>
          <a:p>
            <a:pPr>
              <a:spcAft>
                <a:spcPts val="800"/>
              </a:spcAft>
              <a:defRPr sz="1700">
                <a:solidFill>
                  <a:srgbClr val="FFFFFF"/>
                </a:solidFill>
              </a:defRPr>
            </a:pPr>
            <a:r>
              <a:t>• Sensitive student or medical records</a:t>
            </a:r>
          </a:p>
          <a:p>
            <a:pPr>
              <a:spcAft>
                <a:spcPts val="800"/>
              </a:spcAft>
              <a:defRPr sz="1700">
                <a:solidFill>
                  <a:srgbClr val="FFFFFF"/>
                </a:solidFill>
              </a:defRPr>
            </a:pPr>
            <a:r>
              <a:t>• Examination materials</a:t>
            </a:r>
          </a:p>
          <a:p>
            <a:pPr>
              <a:spcAft>
                <a:spcPts val="800"/>
              </a:spcAft>
              <a:defRPr sz="1700">
                <a:solidFill>
                  <a:srgbClr val="FFFFFF"/>
                </a:solidFill>
              </a:defRPr>
            </a:pPr>
            <a:r>
              <a:t>• Proprietary source code</a:t>
            </a:r>
          </a:p>
          <a:p>
            <a:pPr>
              <a:spcAft>
                <a:spcPts val="800"/>
              </a:spcAft>
              <a:defRPr sz="1700">
                <a:solidFill>
                  <a:srgbClr val="FFFFFF"/>
                </a:solidFill>
              </a:defRPr>
            </a:pPr>
            <a:r>
              <a:t>• Confidential contracts</a:t>
            </a:r>
          </a:p>
        </p:txBody>
      </p:sp>
      <p:sp>
        <p:nvSpPr>
          <p:cNvPr id="9" name="Rounded Rectangle 8"/>
          <p:cNvSpPr/>
          <p:nvPr/>
        </p:nvSpPr>
        <p:spPr>
          <a:xfrm>
            <a:off x="6492240" y="1828800"/>
            <a:ext cx="4572000" cy="246888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693407" y="1956816"/>
            <a:ext cx="4169663" cy="384048"/>
          </a:xfrm>
          <a:prstGeom prst="rect">
            <a:avLst/>
          </a:prstGeom>
          <a:noFill/>
        </p:spPr>
        <p:txBody>
          <a:bodyPr wrap="none">
            <a:spAutoFit/>
          </a:bodyPr>
          <a:lstStyle/>
          <a:p>
            <a:r>
              <a:rPr sz="1500" b="1">
                <a:solidFill>
                  <a:srgbClr val="CB4949"/>
                </a:solidFill>
              </a:rPr>
              <a:t>ASK FIRST</a:t>
            </a:r>
          </a:p>
        </p:txBody>
      </p:sp>
      <p:sp>
        <p:nvSpPr>
          <p:cNvPr id="11" name="TextBox 10"/>
          <p:cNvSpPr txBox="1"/>
          <p:nvPr/>
        </p:nvSpPr>
        <p:spPr>
          <a:xfrm>
            <a:off x="6693407" y="2450592"/>
            <a:ext cx="4169663" cy="1719072"/>
          </a:xfrm>
          <a:prstGeom prst="rect">
            <a:avLst/>
          </a:prstGeom>
          <a:noFill/>
        </p:spPr>
        <p:txBody>
          <a:bodyPr wrap="square">
            <a:spAutoFit/>
          </a:bodyPr>
          <a:lstStyle/>
          <a:p>
            <a:r>
              <a:rPr sz="1050">
                <a:solidFill>
                  <a:srgbClr val="1C242D"/>
                </a:solidFill>
              </a:rPr>
              <a:t>Do I have the right and permission to provide this information to this AI system?</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Responsible AI Use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Six habits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38</a:t>
            </a:r>
          </a:p>
        </p:txBody>
      </p:sp>
      <p:sp>
        <p:nvSpPr>
          <p:cNvPr id="8" name="Rounded Rectangle 7"/>
          <p:cNvSpPr/>
          <p:nvPr/>
        </p:nvSpPr>
        <p:spPr>
          <a:xfrm>
            <a:off x="68580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1545336"/>
            <a:ext cx="3072384" cy="384048"/>
          </a:xfrm>
          <a:prstGeom prst="rect">
            <a:avLst/>
          </a:prstGeom>
          <a:noFill/>
        </p:spPr>
        <p:txBody>
          <a:bodyPr wrap="none">
            <a:spAutoFit/>
          </a:bodyPr>
          <a:lstStyle/>
          <a:p>
            <a:r>
              <a:rPr sz="1500" b="1">
                <a:solidFill>
                  <a:srgbClr val="236ABE"/>
                </a:solidFill>
              </a:rPr>
              <a:t>Accuracy</a:t>
            </a:r>
          </a:p>
        </p:txBody>
      </p:sp>
      <p:sp>
        <p:nvSpPr>
          <p:cNvPr id="10" name="TextBox 9"/>
          <p:cNvSpPr txBox="1"/>
          <p:nvPr/>
        </p:nvSpPr>
        <p:spPr>
          <a:xfrm>
            <a:off x="886968" y="2039112"/>
            <a:ext cx="3072384" cy="667512"/>
          </a:xfrm>
          <a:prstGeom prst="rect">
            <a:avLst/>
          </a:prstGeom>
          <a:noFill/>
        </p:spPr>
        <p:txBody>
          <a:bodyPr wrap="square">
            <a:spAutoFit/>
          </a:bodyPr>
          <a:lstStyle/>
          <a:p>
            <a:r>
              <a:rPr sz="1050">
                <a:solidFill>
                  <a:srgbClr val="1C242D"/>
                </a:solidFill>
              </a:rPr>
              <a:t>Verify important information.</a:t>
            </a:r>
          </a:p>
        </p:txBody>
      </p:sp>
      <p:sp>
        <p:nvSpPr>
          <p:cNvPr id="11" name="Rounded Rectangle 10"/>
          <p:cNvSpPr/>
          <p:nvPr/>
        </p:nvSpPr>
        <p:spPr>
          <a:xfrm>
            <a:off x="448056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545336"/>
            <a:ext cx="3072384" cy="384048"/>
          </a:xfrm>
          <a:prstGeom prst="rect">
            <a:avLst/>
          </a:prstGeom>
          <a:noFill/>
        </p:spPr>
        <p:txBody>
          <a:bodyPr wrap="none">
            <a:spAutoFit/>
          </a:bodyPr>
          <a:lstStyle/>
          <a:p>
            <a:r>
              <a:rPr sz="1500" b="1">
                <a:solidFill>
                  <a:srgbClr val="CB4949"/>
                </a:solidFill>
              </a:rPr>
              <a:t>Privacy</a:t>
            </a:r>
          </a:p>
        </p:txBody>
      </p:sp>
      <p:sp>
        <p:nvSpPr>
          <p:cNvPr id="13" name="TextBox 12"/>
          <p:cNvSpPr txBox="1"/>
          <p:nvPr/>
        </p:nvSpPr>
        <p:spPr>
          <a:xfrm>
            <a:off x="4681728" y="2039112"/>
            <a:ext cx="3072384" cy="667512"/>
          </a:xfrm>
          <a:prstGeom prst="rect">
            <a:avLst/>
          </a:prstGeom>
          <a:noFill/>
        </p:spPr>
        <p:txBody>
          <a:bodyPr wrap="square">
            <a:spAutoFit/>
          </a:bodyPr>
          <a:lstStyle/>
          <a:p>
            <a:r>
              <a:rPr sz="1050">
                <a:solidFill>
                  <a:srgbClr val="1C242D"/>
                </a:solidFill>
              </a:rPr>
              <a:t>Protect personal and confidential data.</a:t>
            </a:r>
          </a:p>
        </p:txBody>
      </p:sp>
      <p:sp>
        <p:nvSpPr>
          <p:cNvPr id="14" name="Rounded Rectangle 13"/>
          <p:cNvSpPr/>
          <p:nvPr/>
        </p:nvSpPr>
        <p:spPr>
          <a:xfrm>
            <a:off x="827532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476488" y="1545336"/>
            <a:ext cx="3072384" cy="384048"/>
          </a:xfrm>
          <a:prstGeom prst="rect">
            <a:avLst/>
          </a:prstGeom>
          <a:noFill/>
        </p:spPr>
        <p:txBody>
          <a:bodyPr wrap="none">
            <a:spAutoFit/>
          </a:bodyPr>
          <a:lstStyle/>
          <a:p>
            <a:r>
              <a:rPr sz="1500" b="1">
                <a:solidFill>
                  <a:srgbClr val="2C9A69"/>
                </a:solidFill>
              </a:rPr>
              <a:t>Human oversight</a:t>
            </a:r>
          </a:p>
        </p:txBody>
      </p:sp>
      <p:sp>
        <p:nvSpPr>
          <p:cNvPr id="16" name="TextBox 15"/>
          <p:cNvSpPr txBox="1"/>
          <p:nvPr/>
        </p:nvSpPr>
        <p:spPr>
          <a:xfrm>
            <a:off x="8476488" y="2039112"/>
            <a:ext cx="3072384" cy="667512"/>
          </a:xfrm>
          <a:prstGeom prst="rect">
            <a:avLst/>
          </a:prstGeom>
          <a:noFill/>
        </p:spPr>
        <p:txBody>
          <a:bodyPr wrap="square">
            <a:spAutoFit/>
          </a:bodyPr>
          <a:lstStyle/>
          <a:p>
            <a:r>
              <a:rPr sz="1050">
                <a:solidFill>
                  <a:srgbClr val="1C242D"/>
                </a:solidFill>
              </a:rPr>
              <a:t>Keep responsibility for consequential decisions.</a:t>
            </a:r>
          </a:p>
        </p:txBody>
      </p:sp>
      <p:sp>
        <p:nvSpPr>
          <p:cNvPr id="17" name="Rounded Rectangle 16"/>
          <p:cNvSpPr/>
          <p:nvPr/>
        </p:nvSpPr>
        <p:spPr>
          <a:xfrm>
            <a:off x="68580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86968" y="3419856"/>
            <a:ext cx="3072384" cy="384048"/>
          </a:xfrm>
          <a:prstGeom prst="rect">
            <a:avLst/>
          </a:prstGeom>
          <a:noFill/>
        </p:spPr>
        <p:txBody>
          <a:bodyPr wrap="none">
            <a:spAutoFit/>
          </a:bodyPr>
          <a:lstStyle/>
          <a:p>
            <a:r>
              <a:rPr sz="1500" b="1">
                <a:solidFill>
                  <a:srgbClr val="2DBAD5"/>
                </a:solidFill>
              </a:rPr>
              <a:t>Transparency</a:t>
            </a:r>
          </a:p>
        </p:txBody>
      </p:sp>
      <p:sp>
        <p:nvSpPr>
          <p:cNvPr id="19" name="TextBox 18"/>
          <p:cNvSpPr txBox="1"/>
          <p:nvPr/>
        </p:nvSpPr>
        <p:spPr>
          <a:xfrm>
            <a:off x="886968" y="3913631"/>
            <a:ext cx="3072384" cy="667512"/>
          </a:xfrm>
          <a:prstGeom prst="rect">
            <a:avLst/>
          </a:prstGeom>
          <a:noFill/>
        </p:spPr>
        <p:txBody>
          <a:bodyPr wrap="square">
            <a:spAutoFit/>
          </a:bodyPr>
          <a:lstStyle/>
          <a:p>
            <a:r>
              <a:rPr sz="1050">
                <a:solidFill>
                  <a:srgbClr val="1C242D"/>
                </a:solidFill>
              </a:rPr>
              <a:t>Disclose AI involvement where appropriate.</a:t>
            </a:r>
          </a:p>
        </p:txBody>
      </p:sp>
      <p:sp>
        <p:nvSpPr>
          <p:cNvPr id="20" name="Rounded Rectangle 19"/>
          <p:cNvSpPr/>
          <p:nvPr/>
        </p:nvSpPr>
        <p:spPr>
          <a:xfrm>
            <a:off x="448056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681728" y="3419856"/>
            <a:ext cx="3072384" cy="384048"/>
          </a:xfrm>
          <a:prstGeom prst="rect">
            <a:avLst/>
          </a:prstGeom>
          <a:noFill/>
        </p:spPr>
        <p:txBody>
          <a:bodyPr wrap="none">
            <a:spAutoFit/>
          </a:bodyPr>
          <a:lstStyle/>
          <a:p>
            <a:r>
              <a:rPr sz="1500" b="1">
                <a:solidFill>
                  <a:srgbClr val="704CAE"/>
                </a:solidFill>
              </a:rPr>
              <a:t>Fairness</a:t>
            </a:r>
          </a:p>
        </p:txBody>
      </p:sp>
      <p:sp>
        <p:nvSpPr>
          <p:cNvPr id="22" name="TextBox 21"/>
          <p:cNvSpPr txBox="1"/>
          <p:nvPr/>
        </p:nvSpPr>
        <p:spPr>
          <a:xfrm>
            <a:off x="4681728" y="3913631"/>
            <a:ext cx="3072384" cy="667512"/>
          </a:xfrm>
          <a:prstGeom prst="rect">
            <a:avLst/>
          </a:prstGeom>
          <a:noFill/>
        </p:spPr>
        <p:txBody>
          <a:bodyPr wrap="square">
            <a:spAutoFit/>
          </a:bodyPr>
          <a:lstStyle/>
          <a:p>
            <a:r>
              <a:rPr sz="1050">
                <a:solidFill>
                  <a:srgbClr val="1C242D"/>
                </a:solidFill>
              </a:rPr>
              <a:t>Watch for bias and unfair treatment.</a:t>
            </a:r>
          </a:p>
        </p:txBody>
      </p:sp>
      <p:sp>
        <p:nvSpPr>
          <p:cNvPr id="23" name="Rounded Rectangle 22"/>
          <p:cNvSpPr/>
          <p:nvPr/>
        </p:nvSpPr>
        <p:spPr>
          <a:xfrm>
            <a:off x="827532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476488" y="3419856"/>
            <a:ext cx="3072384" cy="384048"/>
          </a:xfrm>
          <a:prstGeom prst="rect">
            <a:avLst/>
          </a:prstGeom>
          <a:noFill/>
        </p:spPr>
        <p:txBody>
          <a:bodyPr wrap="none">
            <a:spAutoFit/>
          </a:bodyPr>
          <a:lstStyle/>
          <a:p>
            <a:r>
              <a:rPr sz="1500" b="1">
                <a:solidFill>
                  <a:srgbClr val="E5AE38"/>
                </a:solidFill>
              </a:rPr>
              <a:t>IP &amp; Safety</a:t>
            </a:r>
          </a:p>
        </p:txBody>
      </p:sp>
      <p:sp>
        <p:nvSpPr>
          <p:cNvPr id="25" name="TextBox 24"/>
          <p:cNvSpPr txBox="1"/>
          <p:nvPr/>
        </p:nvSpPr>
        <p:spPr>
          <a:xfrm>
            <a:off x="8476488" y="3913631"/>
            <a:ext cx="3072384" cy="667512"/>
          </a:xfrm>
          <a:prstGeom prst="rect">
            <a:avLst/>
          </a:prstGeom>
          <a:noFill/>
        </p:spPr>
        <p:txBody>
          <a:bodyPr wrap="square">
            <a:spAutoFit/>
          </a:bodyPr>
          <a:lstStyle/>
          <a:p>
            <a:r>
              <a:rPr sz="1050">
                <a:solidFill>
                  <a:srgbClr val="1C242D"/>
                </a:solidFill>
              </a:rPr>
              <a:t>Respect ownership, licensing and safe use.</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The Future of AI</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From answers to actions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39</a:t>
            </a:r>
          </a:p>
        </p:txBody>
      </p:sp>
      <p:sp>
        <p:nvSpPr>
          <p:cNvPr id="8" name="Rounded Rectangle 7"/>
          <p:cNvSpPr/>
          <p:nvPr/>
        </p:nvSpPr>
        <p:spPr>
          <a:xfrm>
            <a:off x="731520" y="2148840"/>
            <a:ext cx="3468623"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3358895" cy="621792"/>
          </a:xfrm>
          <a:prstGeom prst="rect">
            <a:avLst/>
          </a:prstGeom>
          <a:noFill/>
        </p:spPr>
        <p:txBody>
          <a:bodyPr wrap="none">
            <a:spAutoFit/>
          </a:bodyPr>
          <a:lstStyle/>
          <a:p>
            <a:pPr algn="ctr"/>
            <a:r>
              <a:rPr sz="1100" b="1">
                <a:solidFill>
                  <a:srgbClr val="FFFFFF"/>
                </a:solidFill>
              </a:rPr>
              <a:t>ASK → ANSWER</a:t>
            </a:r>
          </a:p>
        </p:txBody>
      </p:sp>
      <p:sp>
        <p:nvSpPr>
          <p:cNvPr id="10" name="Rounded Rectangle 9"/>
          <p:cNvSpPr/>
          <p:nvPr/>
        </p:nvSpPr>
        <p:spPr>
          <a:xfrm>
            <a:off x="4346448" y="2148840"/>
            <a:ext cx="3468623"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401311" y="2295144"/>
            <a:ext cx="3358895" cy="621792"/>
          </a:xfrm>
          <a:prstGeom prst="rect">
            <a:avLst/>
          </a:prstGeom>
          <a:noFill/>
        </p:spPr>
        <p:txBody>
          <a:bodyPr wrap="none">
            <a:spAutoFit/>
          </a:bodyPr>
          <a:lstStyle/>
          <a:p>
            <a:pPr algn="ctr"/>
            <a:r>
              <a:rPr sz="1100" b="1">
                <a:solidFill>
                  <a:srgbClr val="FFFFFF"/>
                </a:solidFill>
              </a:rPr>
              <a:t>ASK → CREATE</a:t>
            </a:r>
          </a:p>
        </p:txBody>
      </p:sp>
      <p:sp>
        <p:nvSpPr>
          <p:cNvPr id="12" name="Rounded Rectangle 11"/>
          <p:cNvSpPr/>
          <p:nvPr/>
        </p:nvSpPr>
        <p:spPr>
          <a:xfrm>
            <a:off x="7961376" y="2148840"/>
            <a:ext cx="3468623"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016240" y="2295144"/>
            <a:ext cx="3358895" cy="621792"/>
          </a:xfrm>
          <a:prstGeom prst="rect">
            <a:avLst/>
          </a:prstGeom>
          <a:noFill/>
        </p:spPr>
        <p:txBody>
          <a:bodyPr wrap="none">
            <a:spAutoFit/>
          </a:bodyPr>
          <a:lstStyle/>
          <a:p>
            <a:pPr algn="ctr"/>
            <a:r>
              <a:rPr sz="1100" b="1">
                <a:solidFill>
                  <a:srgbClr val="FFFFFF"/>
                </a:solidFill>
              </a:rPr>
              <a:t>GOAL → PLAN → TOOLS → ACTION → EVALUATE</a:t>
            </a:r>
          </a:p>
        </p:txBody>
      </p:sp>
      <p:sp>
        <p:nvSpPr>
          <p:cNvPr id="14" name="TextBox 13"/>
          <p:cNvSpPr txBox="1"/>
          <p:nvPr/>
        </p:nvSpPr>
        <p:spPr>
          <a:xfrm>
            <a:off x="914400" y="3977639"/>
            <a:ext cx="10058400" cy="1645920"/>
          </a:xfrm>
          <a:prstGeom prst="rect">
            <a:avLst/>
          </a:prstGeom>
          <a:noFill/>
        </p:spPr>
        <p:txBody>
          <a:bodyPr wrap="square">
            <a:spAutoFit/>
          </a:bodyPr>
          <a:lstStyle/>
          <a:p>
            <a:pPr>
              <a:spcAft>
                <a:spcPts val="800"/>
              </a:spcAft>
              <a:defRPr sz="1600">
                <a:solidFill>
                  <a:srgbClr val="FFFFFF"/>
                </a:solidFill>
              </a:defRPr>
            </a:pPr>
            <a:r>
              <a:t>• More multimodal systems combining text, image, voice, video, data and tools.</a:t>
            </a:r>
          </a:p>
          <a:p>
            <a:pPr>
              <a:spcAft>
                <a:spcPts val="800"/>
              </a:spcAft>
              <a:defRPr sz="1600">
                <a:solidFill>
                  <a:srgbClr val="FFFFFF"/>
                </a:solidFill>
              </a:defRPr>
            </a:pPr>
            <a:r>
              <a:t>• More personalised systems built around organisations, professions and workflows.</a:t>
            </a:r>
          </a:p>
          <a:p>
            <a:pPr>
              <a:spcAft>
                <a:spcPts val="800"/>
              </a:spcAft>
              <a:defRPr sz="1600">
                <a:solidFill>
                  <a:srgbClr val="FFFFFF"/>
                </a:solidFill>
              </a:defRPr>
            </a:pPr>
            <a:r>
              <a:t>• More connected systems using databases, email, calendars, APIs and business software.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Learning Contract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Three rules for professional AI use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a:t>
            </a:r>
          </a:p>
        </p:txBody>
      </p:sp>
      <p:sp>
        <p:nvSpPr>
          <p:cNvPr id="8" name="Rounded Rectangle 7"/>
          <p:cNvSpPr/>
          <p:nvPr/>
        </p:nvSpPr>
        <p:spPr>
          <a:xfrm>
            <a:off x="822960" y="1554480"/>
            <a:ext cx="3291840" cy="338328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2889504" cy="384048"/>
          </a:xfrm>
          <a:prstGeom prst="rect">
            <a:avLst/>
          </a:prstGeom>
          <a:noFill/>
        </p:spPr>
        <p:txBody>
          <a:bodyPr wrap="none">
            <a:spAutoFit/>
          </a:bodyPr>
          <a:lstStyle/>
          <a:p>
            <a:r>
              <a:rPr sz="1500" b="1">
                <a:solidFill>
                  <a:srgbClr val="CB4949"/>
                </a:solidFill>
              </a:rPr>
              <a:t>1. DO NOT BLINDLY TRUST</a:t>
            </a:r>
          </a:p>
        </p:txBody>
      </p:sp>
      <p:sp>
        <p:nvSpPr>
          <p:cNvPr id="10" name="TextBox 9"/>
          <p:cNvSpPr txBox="1"/>
          <p:nvPr/>
        </p:nvSpPr>
        <p:spPr>
          <a:xfrm>
            <a:off x="1024128" y="2176272"/>
            <a:ext cx="2889504" cy="2633472"/>
          </a:xfrm>
          <a:prstGeom prst="rect">
            <a:avLst/>
          </a:prstGeom>
          <a:noFill/>
        </p:spPr>
        <p:txBody>
          <a:bodyPr wrap="square">
            <a:spAutoFit/>
          </a:bodyPr>
          <a:lstStyle/>
          <a:p>
            <a:r>
              <a:rPr sz="1050">
                <a:solidFill>
                  <a:srgbClr val="1C242D"/>
                </a:solidFill>
              </a:rPr>
              <a:t>AI can be useful and still be wrong. Important claims require verification.</a:t>
            </a:r>
          </a:p>
        </p:txBody>
      </p:sp>
      <p:sp>
        <p:nvSpPr>
          <p:cNvPr id="11" name="Rounded Rectangle 10"/>
          <p:cNvSpPr/>
          <p:nvPr/>
        </p:nvSpPr>
        <p:spPr>
          <a:xfrm>
            <a:off x="4434840" y="1554480"/>
            <a:ext cx="3291840" cy="33832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36007" y="1682495"/>
            <a:ext cx="2889504" cy="384048"/>
          </a:xfrm>
          <a:prstGeom prst="rect">
            <a:avLst/>
          </a:prstGeom>
          <a:noFill/>
        </p:spPr>
        <p:txBody>
          <a:bodyPr wrap="none">
            <a:spAutoFit/>
          </a:bodyPr>
          <a:lstStyle/>
          <a:p>
            <a:r>
              <a:rPr sz="1500" b="1">
                <a:solidFill>
                  <a:srgbClr val="E5AE38"/>
                </a:solidFill>
              </a:rPr>
              <a:t>2. PROTECT DATA</a:t>
            </a:r>
          </a:p>
        </p:txBody>
      </p:sp>
      <p:sp>
        <p:nvSpPr>
          <p:cNvPr id="13" name="TextBox 12"/>
          <p:cNvSpPr txBox="1"/>
          <p:nvPr/>
        </p:nvSpPr>
        <p:spPr>
          <a:xfrm>
            <a:off x="4636007" y="2176272"/>
            <a:ext cx="2889504" cy="2633472"/>
          </a:xfrm>
          <a:prstGeom prst="rect">
            <a:avLst/>
          </a:prstGeom>
          <a:noFill/>
        </p:spPr>
        <p:txBody>
          <a:bodyPr wrap="square">
            <a:spAutoFit/>
          </a:bodyPr>
          <a:lstStyle/>
          <a:p>
            <a:r>
              <a:rPr sz="1050">
                <a:solidFill>
                  <a:srgbClr val="1C242D"/>
                </a:solidFill>
              </a:rPr>
              <a:t>Do not upload secrets, credentials or confidential information without permission.</a:t>
            </a:r>
          </a:p>
        </p:txBody>
      </p:sp>
      <p:sp>
        <p:nvSpPr>
          <p:cNvPr id="14" name="Rounded Rectangle 13"/>
          <p:cNvSpPr/>
          <p:nvPr/>
        </p:nvSpPr>
        <p:spPr>
          <a:xfrm>
            <a:off x="8046720" y="1554480"/>
            <a:ext cx="3291840" cy="338328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47888" y="1682495"/>
            <a:ext cx="2889504" cy="384048"/>
          </a:xfrm>
          <a:prstGeom prst="rect">
            <a:avLst/>
          </a:prstGeom>
          <a:noFill/>
        </p:spPr>
        <p:txBody>
          <a:bodyPr wrap="none">
            <a:spAutoFit/>
          </a:bodyPr>
          <a:lstStyle/>
          <a:p>
            <a:r>
              <a:rPr sz="1500" b="1">
                <a:solidFill>
                  <a:srgbClr val="2C9A69"/>
                </a:solidFill>
              </a:rPr>
              <a:t>3. KEEP HUMAN JUDGEMENT</a:t>
            </a:r>
          </a:p>
        </p:txBody>
      </p:sp>
      <p:sp>
        <p:nvSpPr>
          <p:cNvPr id="16" name="TextBox 15"/>
          <p:cNvSpPr txBox="1"/>
          <p:nvPr/>
        </p:nvSpPr>
        <p:spPr>
          <a:xfrm>
            <a:off x="8247888" y="2176272"/>
            <a:ext cx="2889504" cy="2633472"/>
          </a:xfrm>
          <a:prstGeom prst="rect">
            <a:avLst/>
          </a:prstGeom>
          <a:noFill/>
        </p:spPr>
        <p:txBody>
          <a:bodyPr wrap="square">
            <a:spAutoFit/>
          </a:bodyPr>
          <a:lstStyle/>
          <a:p>
            <a:r>
              <a:rPr sz="1050">
                <a:solidFill>
                  <a:srgbClr val="1C242D"/>
                </a:solidFill>
              </a:rPr>
              <a:t>AI assists work. Responsibility remains with the human using the output.</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Module 1 Practical Project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Choose a real problem worth solving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40</a:t>
            </a:r>
          </a:p>
        </p:txBody>
      </p:sp>
      <p:sp>
        <p:nvSpPr>
          <p:cNvPr id="8" name="Rounded Rectangle 7"/>
          <p:cNvSpPr/>
          <p:nvPr/>
        </p:nvSpPr>
        <p:spPr>
          <a:xfrm>
            <a:off x="822960" y="1325880"/>
            <a:ext cx="10515600" cy="452628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987552" y="1463039"/>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69848" y="1490472"/>
            <a:ext cx="1234440" cy="182880"/>
          </a:xfrm>
          <a:prstGeom prst="rect">
            <a:avLst/>
          </a:prstGeom>
          <a:noFill/>
        </p:spPr>
        <p:txBody>
          <a:bodyPr wrap="none">
            <a:spAutoFit/>
          </a:bodyPr>
          <a:lstStyle/>
          <a:p>
            <a:r>
              <a:rPr sz="800" b="1">
                <a:solidFill>
                  <a:srgbClr val="FFFFFF"/>
                </a:solidFill>
              </a:rPr>
              <a:t>PROJECT</a:t>
            </a:r>
          </a:p>
        </p:txBody>
      </p:sp>
      <p:sp>
        <p:nvSpPr>
          <p:cNvPr id="11" name="TextBox 10"/>
          <p:cNvSpPr txBox="1"/>
          <p:nvPr/>
        </p:nvSpPr>
        <p:spPr>
          <a:xfrm>
            <a:off x="1078992" y="1892807"/>
            <a:ext cx="10003536" cy="3776472"/>
          </a:xfrm>
          <a:prstGeom prst="rect">
            <a:avLst/>
          </a:prstGeom>
          <a:noFill/>
        </p:spPr>
        <p:txBody>
          <a:bodyPr wrap="none">
            <a:spAutoFit/>
          </a:bodyPr>
          <a:lstStyle/>
          <a:p>
            <a:r>
              <a:rPr sz="1100">
                <a:solidFill>
                  <a:srgbClr val="1C242D"/>
                </a:solidFill>
                <a:latin typeface="Aptos Mono"/>
              </a:rPr>
              <a:t>PROBLEM:
WHO EXPERIENCES THE PROBLEM?
WHAT CURRENTLY HAPPENS?
WHAT PART IS REPETITIVE?
WHAT PART REQUIRES THINKING?
WHAT PART COULD AI ASSIST WITH?
WHAT PART COULD BE AUTOMATED?
WHAT MUST REMAIN UNDER HUMAN CONTROL?
WHAT INFORMATION WOULD THE SYSTEM NEED?
WHAT COULD GO WRONG?</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Module 1 Checkpoint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Can you explain these without reading?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41</a:t>
            </a:r>
          </a:p>
        </p:txBody>
      </p:sp>
      <p:sp>
        <p:nvSpPr>
          <p:cNvPr id="8" name="Rounded Rectangle 7"/>
          <p:cNvSpPr/>
          <p:nvPr/>
        </p:nvSpPr>
        <p:spPr>
          <a:xfrm>
            <a:off x="68580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1545336"/>
            <a:ext cx="3072384" cy="384048"/>
          </a:xfrm>
          <a:prstGeom prst="rect">
            <a:avLst/>
          </a:prstGeom>
          <a:noFill/>
        </p:spPr>
        <p:txBody>
          <a:bodyPr wrap="none">
            <a:spAutoFit/>
          </a:bodyPr>
          <a:lstStyle/>
          <a:p>
            <a:r>
              <a:rPr sz="1500" b="1">
                <a:solidFill>
                  <a:srgbClr val="236ABE"/>
                </a:solidFill>
              </a:rPr>
              <a:t>AI</a:t>
            </a:r>
          </a:p>
        </p:txBody>
      </p:sp>
      <p:sp>
        <p:nvSpPr>
          <p:cNvPr id="10" name="TextBox 9"/>
          <p:cNvSpPr txBox="1"/>
          <p:nvPr/>
        </p:nvSpPr>
        <p:spPr>
          <a:xfrm>
            <a:off x="886968" y="2039112"/>
            <a:ext cx="3072384" cy="667512"/>
          </a:xfrm>
          <a:prstGeom prst="rect">
            <a:avLst/>
          </a:prstGeom>
          <a:noFill/>
        </p:spPr>
        <p:txBody>
          <a:bodyPr wrap="square">
            <a:spAutoFit/>
          </a:bodyPr>
          <a:lstStyle/>
          <a:p>
            <a:r>
              <a:rPr sz="1050">
                <a:solidFill>
                  <a:srgbClr val="1C242D"/>
                </a:solidFill>
              </a:rPr>
              <a:t>Field vs application</a:t>
            </a:r>
          </a:p>
        </p:txBody>
      </p:sp>
      <p:sp>
        <p:nvSpPr>
          <p:cNvPr id="11" name="Rounded Rectangle 10"/>
          <p:cNvSpPr/>
          <p:nvPr/>
        </p:nvSpPr>
        <p:spPr>
          <a:xfrm>
            <a:off x="448056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545336"/>
            <a:ext cx="3072384" cy="384048"/>
          </a:xfrm>
          <a:prstGeom prst="rect">
            <a:avLst/>
          </a:prstGeom>
          <a:noFill/>
        </p:spPr>
        <p:txBody>
          <a:bodyPr wrap="none">
            <a:spAutoFit/>
          </a:bodyPr>
          <a:lstStyle/>
          <a:p>
            <a:r>
              <a:rPr sz="1500" b="1">
                <a:solidFill>
                  <a:srgbClr val="2C9A69"/>
                </a:solidFill>
              </a:rPr>
              <a:t>ML</a:t>
            </a:r>
          </a:p>
        </p:txBody>
      </p:sp>
      <p:sp>
        <p:nvSpPr>
          <p:cNvPr id="13" name="TextBox 12"/>
          <p:cNvSpPr txBox="1"/>
          <p:nvPr/>
        </p:nvSpPr>
        <p:spPr>
          <a:xfrm>
            <a:off x="4681728" y="2039112"/>
            <a:ext cx="3072384" cy="667512"/>
          </a:xfrm>
          <a:prstGeom prst="rect">
            <a:avLst/>
          </a:prstGeom>
          <a:noFill/>
        </p:spPr>
        <p:txBody>
          <a:bodyPr wrap="square">
            <a:spAutoFit/>
          </a:bodyPr>
          <a:lstStyle/>
          <a:p>
            <a:r>
              <a:rPr sz="1050">
                <a:solidFill>
                  <a:srgbClr val="1C242D"/>
                </a:solidFill>
              </a:rPr>
              <a:t>Learning patterns from examples</a:t>
            </a:r>
          </a:p>
        </p:txBody>
      </p:sp>
      <p:sp>
        <p:nvSpPr>
          <p:cNvPr id="14" name="Rounded Rectangle 13"/>
          <p:cNvSpPr/>
          <p:nvPr/>
        </p:nvSpPr>
        <p:spPr>
          <a:xfrm>
            <a:off x="8275320" y="1417320"/>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476488" y="1545336"/>
            <a:ext cx="3072384" cy="384048"/>
          </a:xfrm>
          <a:prstGeom prst="rect">
            <a:avLst/>
          </a:prstGeom>
          <a:noFill/>
        </p:spPr>
        <p:txBody>
          <a:bodyPr wrap="none">
            <a:spAutoFit/>
          </a:bodyPr>
          <a:lstStyle/>
          <a:p>
            <a:r>
              <a:rPr sz="1500" b="1">
                <a:solidFill>
                  <a:srgbClr val="704CAE"/>
                </a:solidFill>
              </a:rPr>
              <a:t>Generative AI</a:t>
            </a:r>
          </a:p>
        </p:txBody>
      </p:sp>
      <p:sp>
        <p:nvSpPr>
          <p:cNvPr id="16" name="TextBox 15"/>
          <p:cNvSpPr txBox="1"/>
          <p:nvPr/>
        </p:nvSpPr>
        <p:spPr>
          <a:xfrm>
            <a:off x="8476488" y="2039112"/>
            <a:ext cx="3072384" cy="667512"/>
          </a:xfrm>
          <a:prstGeom prst="rect">
            <a:avLst/>
          </a:prstGeom>
          <a:noFill/>
        </p:spPr>
        <p:txBody>
          <a:bodyPr wrap="square">
            <a:spAutoFit/>
          </a:bodyPr>
          <a:lstStyle/>
          <a:p>
            <a:r>
              <a:rPr sz="1050">
                <a:solidFill>
                  <a:srgbClr val="1C242D"/>
                </a:solidFill>
              </a:rPr>
              <a:t>Creates new content</a:t>
            </a:r>
          </a:p>
        </p:txBody>
      </p:sp>
      <p:sp>
        <p:nvSpPr>
          <p:cNvPr id="17" name="Rounded Rectangle 16"/>
          <p:cNvSpPr/>
          <p:nvPr/>
        </p:nvSpPr>
        <p:spPr>
          <a:xfrm>
            <a:off x="68580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86968" y="3419856"/>
            <a:ext cx="3072384" cy="384048"/>
          </a:xfrm>
          <a:prstGeom prst="rect">
            <a:avLst/>
          </a:prstGeom>
          <a:noFill/>
        </p:spPr>
        <p:txBody>
          <a:bodyPr wrap="none">
            <a:spAutoFit/>
          </a:bodyPr>
          <a:lstStyle/>
          <a:p>
            <a:r>
              <a:rPr sz="1500" b="1">
                <a:solidFill>
                  <a:srgbClr val="E78734"/>
                </a:solidFill>
              </a:rPr>
              <a:t>Agent</a:t>
            </a:r>
          </a:p>
        </p:txBody>
      </p:sp>
      <p:sp>
        <p:nvSpPr>
          <p:cNvPr id="19" name="TextBox 18"/>
          <p:cNvSpPr txBox="1"/>
          <p:nvPr/>
        </p:nvSpPr>
        <p:spPr>
          <a:xfrm>
            <a:off x="886968" y="3913631"/>
            <a:ext cx="3072384" cy="667512"/>
          </a:xfrm>
          <a:prstGeom prst="rect">
            <a:avLst/>
          </a:prstGeom>
          <a:noFill/>
        </p:spPr>
        <p:txBody>
          <a:bodyPr wrap="square">
            <a:spAutoFit/>
          </a:bodyPr>
          <a:lstStyle/>
          <a:p>
            <a:r>
              <a:rPr sz="1050">
                <a:solidFill>
                  <a:srgbClr val="1C242D"/>
                </a:solidFill>
              </a:rPr>
              <a:t>Goal + tools + actions</a:t>
            </a:r>
          </a:p>
        </p:txBody>
      </p:sp>
      <p:sp>
        <p:nvSpPr>
          <p:cNvPr id="20" name="Rounded Rectangle 19"/>
          <p:cNvSpPr/>
          <p:nvPr/>
        </p:nvSpPr>
        <p:spPr>
          <a:xfrm>
            <a:off x="448056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681728" y="3419856"/>
            <a:ext cx="3072384" cy="384048"/>
          </a:xfrm>
          <a:prstGeom prst="rect">
            <a:avLst/>
          </a:prstGeom>
          <a:noFill/>
        </p:spPr>
        <p:txBody>
          <a:bodyPr wrap="none">
            <a:spAutoFit/>
          </a:bodyPr>
          <a:lstStyle/>
          <a:p>
            <a:r>
              <a:rPr sz="1500" b="1">
                <a:solidFill>
                  <a:srgbClr val="E5AE38"/>
                </a:solidFill>
              </a:rPr>
              <a:t>Automation</a:t>
            </a:r>
          </a:p>
        </p:txBody>
      </p:sp>
      <p:sp>
        <p:nvSpPr>
          <p:cNvPr id="22" name="TextBox 21"/>
          <p:cNvSpPr txBox="1"/>
          <p:nvPr/>
        </p:nvSpPr>
        <p:spPr>
          <a:xfrm>
            <a:off x="4681728" y="3913631"/>
            <a:ext cx="3072384" cy="667512"/>
          </a:xfrm>
          <a:prstGeom prst="rect">
            <a:avLst/>
          </a:prstGeom>
          <a:noFill/>
        </p:spPr>
        <p:txBody>
          <a:bodyPr wrap="square">
            <a:spAutoFit/>
          </a:bodyPr>
          <a:lstStyle/>
          <a:p>
            <a:r>
              <a:rPr sz="1050">
                <a:solidFill>
                  <a:srgbClr val="1C242D"/>
                </a:solidFill>
              </a:rPr>
              <a:t>Repeatable triggered actions</a:t>
            </a:r>
          </a:p>
        </p:txBody>
      </p:sp>
      <p:sp>
        <p:nvSpPr>
          <p:cNvPr id="23" name="Rounded Rectangle 22"/>
          <p:cNvSpPr/>
          <p:nvPr/>
        </p:nvSpPr>
        <p:spPr>
          <a:xfrm>
            <a:off x="8275320" y="3291839"/>
            <a:ext cx="3474720" cy="141732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476488" y="3419856"/>
            <a:ext cx="3072384" cy="384048"/>
          </a:xfrm>
          <a:prstGeom prst="rect">
            <a:avLst/>
          </a:prstGeom>
          <a:noFill/>
        </p:spPr>
        <p:txBody>
          <a:bodyPr wrap="none">
            <a:spAutoFit/>
          </a:bodyPr>
          <a:lstStyle/>
          <a:p>
            <a:r>
              <a:rPr sz="1500" b="1">
                <a:solidFill>
                  <a:srgbClr val="CB4949"/>
                </a:solidFill>
              </a:rPr>
              <a:t>Hallucination</a:t>
            </a:r>
          </a:p>
        </p:txBody>
      </p:sp>
      <p:sp>
        <p:nvSpPr>
          <p:cNvPr id="25" name="TextBox 24"/>
          <p:cNvSpPr txBox="1"/>
          <p:nvPr/>
        </p:nvSpPr>
        <p:spPr>
          <a:xfrm>
            <a:off x="8476488" y="3913631"/>
            <a:ext cx="3072384" cy="667512"/>
          </a:xfrm>
          <a:prstGeom prst="rect">
            <a:avLst/>
          </a:prstGeom>
          <a:noFill/>
        </p:spPr>
        <p:txBody>
          <a:bodyPr wrap="square">
            <a:spAutoFit/>
          </a:bodyPr>
          <a:lstStyle/>
          <a:p>
            <a:r>
              <a:rPr sz="1050">
                <a:solidFill>
                  <a:srgbClr val="1C242D"/>
                </a:solidFill>
              </a:rPr>
              <a:t>Plausible but unsupported output</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MODULE 2</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Prompt Engineering — From Simple Questions to Professional AI Instructions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42</a:t>
            </a:r>
          </a:p>
        </p:txBody>
      </p:sp>
      <p:sp>
        <p:nvSpPr>
          <p:cNvPr id="8" name="Rounded Rectangle 7"/>
          <p:cNvSpPr/>
          <p:nvPr/>
        </p:nvSpPr>
        <p:spPr>
          <a:xfrm>
            <a:off x="822960" y="1600200"/>
            <a:ext cx="3291840" cy="3291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728216"/>
            <a:ext cx="2889504" cy="384048"/>
          </a:xfrm>
          <a:prstGeom prst="rect">
            <a:avLst/>
          </a:prstGeom>
          <a:noFill/>
        </p:spPr>
        <p:txBody>
          <a:bodyPr wrap="none">
            <a:spAutoFit/>
          </a:bodyPr>
          <a:lstStyle/>
          <a:p>
            <a:r>
              <a:rPr sz="1500" b="1">
                <a:solidFill>
                  <a:srgbClr val="236ABE"/>
                </a:solidFill>
              </a:rPr>
              <a:t>CLARITY</a:t>
            </a:r>
          </a:p>
        </p:txBody>
      </p:sp>
      <p:sp>
        <p:nvSpPr>
          <p:cNvPr id="10" name="TextBox 9"/>
          <p:cNvSpPr txBox="1"/>
          <p:nvPr/>
        </p:nvSpPr>
        <p:spPr>
          <a:xfrm>
            <a:off x="1024128" y="2221992"/>
            <a:ext cx="2889504" cy="2542032"/>
          </a:xfrm>
          <a:prstGeom prst="rect">
            <a:avLst/>
          </a:prstGeom>
          <a:noFill/>
        </p:spPr>
        <p:txBody>
          <a:bodyPr wrap="square">
            <a:spAutoFit/>
          </a:bodyPr>
          <a:lstStyle/>
          <a:p>
            <a:r>
              <a:rPr sz="1050">
                <a:solidFill>
                  <a:srgbClr val="1C242D"/>
                </a:solidFill>
              </a:rPr>
              <a:t>State the task, goal and context.</a:t>
            </a:r>
          </a:p>
        </p:txBody>
      </p:sp>
      <p:sp>
        <p:nvSpPr>
          <p:cNvPr id="11" name="Rounded Rectangle 10"/>
          <p:cNvSpPr/>
          <p:nvPr/>
        </p:nvSpPr>
        <p:spPr>
          <a:xfrm>
            <a:off x="4434840" y="1600200"/>
            <a:ext cx="3291840" cy="329184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36007" y="1728216"/>
            <a:ext cx="2889504" cy="384048"/>
          </a:xfrm>
          <a:prstGeom prst="rect">
            <a:avLst/>
          </a:prstGeom>
          <a:noFill/>
        </p:spPr>
        <p:txBody>
          <a:bodyPr wrap="none">
            <a:spAutoFit/>
          </a:bodyPr>
          <a:lstStyle/>
          <a:p>
            <a:r>
              <a:rPr sz="1500" b="1">
                <a:solidFill>
                  <a:srgbClr val="704CAE"/>
                </a:solidFill>
              </a:rPr>
              <a:t>CONTROL</a:t>
            </a:r>
          </a:p>
        </p:txBody>
      </p:sp>
      <p:sp>
        <p:nvSpPr>
          <p:cNvPr id="13" name="TextBox 12"/>
          <p:cNvSpPr txBox="1"/>
          <p:nvPr/>
        </p:nvSpPr>
        <p:spPr>
          <a:xfrm>
            <a:off x="4636007" y="2221992"/>
            <a:ext cx="2889504" cy="2542032"/>
          </a:xfrm>
          <a:prstGeom prst="rect">
            <a:avLst/>
          </a:prstGeom>
          <a:noFill/>
        </p:spPr>
        <p:txBody>
          <a:bodyPr wrap="square">
            <a:spAutoFit/>
          </a:bodyPr>
          <a:lstStyle/>
          <a:p>
            <a:r>
              <a:rPr sz="1050">
                <a:solidFill>
                  <a:srgbClr val="1C242D"/>
                </a:solidFill>
              </a:rPr>
              <a:t>Use inputs, constraints, examples and formats.</a:t>
            </a:r>
          </a:p>
        </p:txBody>
      </p:sp>
      <p:sp>
        <p:nvSpPr>
          <p:cNvPr id="14" name="Rounded Rectangle 13"/>
          <p:cNvSpPr/>
          <p:nvPr/>
        </p:nvSpPr>
        <p:spPr>
          <a:xfrm>
            <a:off x="8046720" y="1600200"/>
            <a:ext cx="3291840" cy="329184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47888" y="1728216"/>
            <a:ext cx="2889504" cy="384048"/>
          </a:xfrm>
          <a:prstGeom prst="rect">
            <a:avLst/>
          </a:prstGeom>
          <a:noFill/>
        </p:spPr>
        <p:txBody>
          <a:bodyPr wrap="none">
            <a:spAutoFit/>
          </a:bodyPr>
          <a:lstStyle/>
          <a:p>
            <a:r>
              <a:rPr sz="1500" b="1">
                <a:solidFill>
                  <a:srgbClr val="2C9A69"/>
                </a:solidFill>
              </a:rPr>
              <a:t>QUALITY</a:t>
            </a:r>
          </a:p>
        </p:txBody>
      </p:sp>
      <p:sp>
        <p:nvSpPr>
          <p:cNvPr id="16" name="TextBox 15"/>
          <p:cNvSpPr txBox="1"/>
          <p:nvPr/>
        </p:nvSpPr>
        <p:spPr>
          <a:xfrm>
            <a:off x="8247888" y="2221992"/>
            <a:ext cx="2889504" cy="2542032"/>
          </a:xfrm>
          <a:prstGeom prst="rect">
            <a:avLst/>
          </a:prstGeom>
          <a:noFill/>
        </p:spPr>
        <p:txBody>
          <a:bodyPr wrap="square">
            <a:spAutoFit/>
          </a:bodyPr>
          <a:lstStyle/>
          <a:p>
            <a:r>
              <a:rPr sz="1050">
                <a:solidFill>
                  <a:srgbClr val="1C242D"/>
                </a:solidFill>
              </a:rPr>
              <a:t>Critique, verify, iterate and chain.</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What Is a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More than a question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43</a:t>
            </a:r>
          </a:p>
        </p:txBody>
      </p:sp>
      <p:sp>
        <p:nvSpPr>
          <p:cNvPr id="8" name="TextBox 7"/>
          <p:cNvSpPr txBox="1"/>
          <p:nvPr/>
        </p:nvSpPr>
        <p:spPr>
          <a:xfrm>
            <a:off x="822960" y="1508760"/>
            <a:ext cx="10058400" cy="2834640"/>
          </a:xfrm>
          <a:prstGeom prst="rect">
            <a:avLst/>
          </a:prstGeom>
          <a:noFill/>
        </p:spPr>
        <p:txBody>
          <a:bodyPr wrap="square">
            <a:spAutoFit/>
          </a:bodyPr>
          <a:lstStyle/>
          <a:p>
            <a:pPr>
              <a:spcAft>
                <a:spcPts val="800"/>
              </a:spcAft>
              <a:defRPr sz="1800">
                <a:solidFill>
                  <a:srgbClr val="FFFFFF"/>
                </a:solidFill>
              </a:defRPr>
            </a:pPr>
            <a:r>
              <a:t>• A prompt is the information and instruction supplied to an AI system.</a:t>
            </a:r>
          </a:p>
          <a:p>
            <a:pPr>
              <a:spcAft>
                <a:spcPts val="800"/>
              </a:spcAft>
              <a:defRPr sz="1800">
                <a:solidFill>
                  <a:srgbClr val="FFFFFF"/>
                </a:solidFill>
              </a:defRPr>
            </a:pPr>
            <a:r>
              <a:t>• It may contain a task, question, background, source material, examples, rules, constraints and output format.</a:t>
            </a:r>
          </a:p>
          <a:p>
            <a:pPr>
              <a:spcAft>
                <a:spcPts val="800"/>
              </a:spcAft>
              <a:defRPr sz="1800">
                <a:solidFill>
                  <a:srgbClr val="FFFFFF"/>
                </a:solidFill>
              </a:defRPr>
            </a:pPr>
            <a:r>
              <a:t>• Professional prompting is about reducing ambiguity and guiding the system toward a useful result.</a:t>
            </a:r>
          </a:p>
        </p:txBody>
      </p:sp>
      <p:sp>
        <p:nvSpPr>
          <p:cNvPr id="9" name="Rounded Rectangle 8"/>
          <p:cNvSpPr/>
          <p:nvPr/>
        </p:nvSpPr>
        <p:spPr>
          <a:xfrm>
            <a:off x="1005840" y="4617720"/>
            <a:ext cx="10058400" cy="8686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207008" y="4745736"/>
            <a:ext cx="9656064" cy="384048"/>
          </a:xfrm>
          <a:prstGeom prst="rect">
            <a:avLst/>
          </a:prstGeom>
          <a:noFill/>
        </p:spPr>
        <p:txBody>
          <a:bodyPr wrap="none">
            <a:spAutoFit/>
          </a:bodyPr>
          <a:lstStyle/>
          <a:p>
            <a:r>
              <a:rPr sz="1500" b="1">
                <a:solidFill>
                  <a:srgbClr val="E5AE38"/>
                </a:solidFill>
              </a:rPr>
              <a:t>CORE IDEA</a:t>
            </a:r>
          </a:p>
        </p:txBody>
      </p:sp>
      <p:sp>
        <p:nvSpPr>
          <p:cNvPr id="11" name="TextBox 10"/>
          <p:cNvSpPr txBox="1"/>
          <p:nvPr/>
        </p:nvSpPr>
        <p:spPr>
          <a:xfrm>
            <a:off x="1207008" y="5239512"/>
            <a:ext cx="9656064" cy="118872"/>
          </a:xfrm>
          <a:prstGeom prst="rect">
            <a:avLst/>
          </a:prstGeom>
          <a:noFill/>
        </p:spPr>
        <p:txBody>
          <a:bodyPr wrap="square">
            <a:spAutoFit/>
          </a:bodyPr>
          <a:lstStyle/>
          <a:p>
            <a:r>
              <a:rPr sz="1050">
                <a:solidFill>
                  <a:srgbClr val="1C242D"/>
                </a:solidFill>
              </a:rPr>
              <a:t>Prompting is structured communication — not magic wording.</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Weak Prompt vs Stronger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Same topic, different control</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44</a:t>
            </a:r>
          </a:p>
        </p:txBody>
      </p:sp>
      <p:sp>
        <p:nvSpPr>
          <p:cNvPr id="8" name="Rounded Rectangle 7"/>
          <p:cNvSpPr/>
          <p:nvPr/>
        </p:nvSpPr>
        <p:spPr>
          <a:xfrm>
            <a:off x="822960" y="1554480"/>
            <a:ext cx="4937760" cy="356616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a:t>
            </a:r>
          </a:p>
        </p:txBody>
      </p:sp>
      <p:sp>
        <p:nvSpPr>
          <p:cNvPr id="10" name="TextBox 9"/>
          <p:cNvSpPr txBox="1"/>
          <p:nvPr/>
        </p:nvSpPr>
        <p:spPr>
          <a:xfrm>
            <a:off x="1024128" y="2176272"/>
            <a:ext cx="4535424" cy="2816352"/>
          </a:xfrm>
          <a:prstGeom prst="rect">
            <a:avLst/>
          </a:prstGeom>
          <a:noFill/>
        </p:spPr>
        <p:txBody>
          <a:bodyPr wrap="square">
            <a:spAutoFit/>
          </a:bodyPr>
          <a:lstStyle/>
          <a:p>
            <a:r>
              <a:rPr sz="1050">
                <a:solidFill>
                  <a:srgbClr val="1C242D"/>
                </a:solidFill>
              </a:rPr>
              <a:t>Write about cybersecurity.</a:t>
            </a:r>
          </a:p>
        </p:txBody>
      </p:sp>
      <p:sp>
        <p:nvSpPr>
          <p:cNvPr id="11" name="Rounded Rectangle 10"/>
          <p:cNvSpPr/>
          <p:nvPr/>
        </p:nvSpPr>
        <p:spPr>
          <a:xfrm>
            <a:off x="6400800" y="1554480"/>
            <a:ext cx="4937760" cy="356616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2C9A69"/>
                </a:solidFill>
              </a:rPr>
              <a:t>STRONGER</a:t>
            </a:r>
          </a:p>
        </p:txBody>
      </p:sp>
      <p:sp>
        <p:nvSpPr>
          <p:cNvPr id="13" name="TextBox 12"/>
          <p:cNvSpPr txBox="1"/>
          <p:nvPr/>
        </p:nvSpPr>
        <p:spPr>
          <a:xfrm>
            <a:off x="6601968" y="2176272"/>
            <a:ext cx="4535424" cy="2816352"/>
          </a:xfrm>
          <a:prstGeom prst="rect">
            <a:avLst/>
          </a:prstGeom>
          <a:noFill/>
        </p:spPr>
        <p:txBody>
          <a:bodyPr wrap="square">
            <a:spAutoFit/>
          </a:bodyPr>
          <a:lstStyle/>
          <a:p>
            <a:r>
              <a:rPr sz="1050">
                <a:solidFill>
                  <a:srgbClr val="1C242D"/>
                </a:solidFill>
              </a:rPr>
              <a:t>Explain cybersecurity to a 12-year-old using five examples from everyday internet use. Avoid technical jargon. End with five safety rules.</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Prompt Contrast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both prompts exactly as written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45</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8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Prompt A: "Explain photosynthesis."
Prompt B: "Explain photosynthesis to a 10-year-old who has never studied plant biology. Use an everyday analogy, avoid technical jargon and end with three questions."</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both outputs side by side.</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Why Prompts Matter</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Missing context forces the model to infer</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46</a:t>
            </a:r>
          </a:p>
        </p:txBody>
      </p:sp>
      <p:sp>
        <p:nvSpPr>
          <p:cNvPr id="8" name="Rounded Rectangle 7"/>
          <p:cNvSpPr/>
          <p:nvPr/>
        </p:nvSpPr>
        <p:spPr>
          <a:xfrm>
            <a:off x="822960" y="1508760"/>
            <a:ext cx="4297680" cy="1463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987552" y="1645919"/>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69848" y="1673351"/>
            <a:ext cx="1234440" cy="182880"/>
          </a:xfrm>
          <a:prstGeom prst="rect">
            <a:avLst/>
          </a:prstGeom>
          <a:noFill/>
        </p:spPr>
        <p:txBody>
          <a:bodyPr wrap="none">
            <a:spAutoFit/>
          </a:bodyPr>
          <a:lstStyle/>
          <a:p>
            <a:r>
              <a:rPr sz="800" b="1">
                <a:solidFill>
                  <a:srgbClr val="FFFFFF"/>
                </a:solidFill>
              </a:rPr>
              <a:t>TOO BROAD</a:t>
            </a:r>
          </a:p>
        </p:txBody>
      </p:sp>
      <p:sp>
        <p:nvSpPr>
          <p:cNvPr id="11" name="TextBox 10"/>
          <p:cNvSpPr txBox="1"/>
          <p:nvPr/>
        </p:nvSpPr>
        <p:spPr>
          <a:xfrm>
            <a:off x="1078992" y="2075688"/>
            <a:ext cx="3785616" cy="713232"/>
          </a:xfrm>
          <a:prstGeom prst="rect">
            <a:avLst/>
          </a:prstGeom>
          <a:noFill/>
        </p:spPr>
        <p:txBody>
          <a:bodyPr wrap="none">
            <a:spAutoFit/>
          </a:bodyPr>
          <a:lstStyle/>
          <a:p>
            <a:r>
              <a:rPr sz="1300">
                <a:solidFill>
                  <a:srgbClr val="1C242D"/>
                </a:solidFill>
                <a:latin typeface="Aptos Mono"/>
              </a:rPr>
              <a:t>Create an advert for my school.</a:t>
            </a:r>
          </a:p>
        </p:txBody>
      </p:sp>
      <p:sp>
        <p:nvSpPr>
          <p:cNvPr id="12" name="TextBox 11"/>
          <p:cNvSpPr txBox="1"/>
          <p:nvPr/>
        </p:nvSpPr>
        <p:spPr>
          <a:xfrm>
            <a:off x="5577840" y="1371600"/>
            <a:ext cx="5212080" cy="4480560"/>
          </a:xfrm>
          <a:prstGeom prst="rect">
            <a:avLst/>
          </a:prstGeom>
          <a:noFill/>
        </p:spPr>
        <p:txBody>
          <a:bodyPr wrap="square">
            <a:spAutoFit/>
          </a:bodyPr>
          <a:lstStyle/>
          <a:p>
            <a:pPr>
              <a:spcAft>
                <a:spcPts val="800"/>
              </a:spcAft>
              <a:defRPr sz="1700">
                <a:solidFill>
                  <a:srgbClr val="FFFFFF"/>
                </a:solidFill>
              </a:defRPr>
            </a:pPr>
            <a:r>
              <a:t>• Which school?</a:t>
            </a:r>
          </a:p>
          <a:p>
            <a:pPr>
              <a:spcAft>
                <a:spcPts val="800"/>
              </a:spcAft>
              <a:defRPr sz="1700">
                <a:solidFill>
                  <a:srgbClr val="FFFFFF"/>
                </a:solidFill>
              </a:defRPr>
            </a:pPr>
            <a:r>
              <a:t>• Who is the audience?</a:t>
            </a:r>
          </a:p>
          <a:p>
            <a:pPr>
              <a:spcAft>
                <a:spcPts val="800"/>
              </a:spcAft>
              <a:defRPr sz="1700">
                <a:solidFill>
                  <a:srgbClr val="FFFFFF"/>
                </a:solidFill>
              </a:defRPr>
            </a:pPr>
            <a:r>
              <a:t>• What is being advertised?</a:t>
            </a:r>
          </a:p>
          <a:p>
            <a:pPr>
              <a:spcAft>
                <a:spcPts val="800"/>
              </a:spcAft>
              <a:defRPr sz="1700">
                <a:solidFill>
                  <a:srgbClr val="FFFFFF"/>
                </a:solidFill>
              </a:defRPr>
            </a:pPr>
            <a:r>
              <a:t>• What problem is being solved?</a:t>
            </a:r>
          </a:p>
          <a:p>
            <a:pPr>
              <a:spcAft>
                <a:spcPts val="800"/>
              </a:spcAft>
              <a:defRPr sz="1700">
                <a:solidFill>
                  <a:srgbClr val="FFFFFF"/>
                </a:solidFill>
              </a:defRPr>
            </a:pPr>
            <a:r>
              <a:t>• Where will the advert appear?</a:t>
            </a:r>
          </a:p>
          <a:p>
            <a:pPr>
              <a:spcAft>
                <a:spcPts val="800"/>
              </a:spcAft>
              <a:defRPr sz="1700">
                <a:solidFill>
                  <a:srgbClr val="FFFFFF"/>
                </a:solidFill>
              </a:defRPr>
            </a:pPr>
            <a:r>
              <a:t>• What tone is appropriate?</a:t>
            </a:r>
          </a:p>
          <a:p>
            <a:pPr>
              <a:spcAft>
                <a:spcPts val="800"/>
              </a:spcAft>
              <a:defRPr sz="1700">
                <a:solidFill>
                  <a:srgbClr val="FFFFFF"/>
                </a:solidFill>
              </a:defRPr>
            </a:pPr>
            <a:r>
              <a:t>• What should the reader do next?</a:t>
            </a:r>
          </a:p>
        </p:txBody>
      </p:sp>
      <p:sp>
        <p:nvSpPr>
          <p:cNvPr id="13" name="Rounded Rectangle 12"/>
          <p:cNvSpPr/>
          <p:nvPr/>
        </p:nvSpPr>
        <p:spPr>
          <a:xfrm>
            <a:off x="914400" y="3657600"/>
            <a:ext cx="4206240" cy="128016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115568" y="3785615"/>
            <a:ext cx="3803903" cy="384048"/>
          </a:xfrm>
          <a:prstGeom prst="rect">
            <a:avLst/>
          </a:prstGeom>
          <a:noFill/>
        </p:spPr>
        <p:txBody>
          <a:bodyPr wrap="none">
            <a:spAutoFit/>
          </a:bodyPr>
          <a:lstStyle/>
          <a:p>
            <a:r>
              <a:rPr sz="1500" b="1">
                <a:solidFill>
                  <a:srgbClr val="E5AE38"/>
                </a:solidFill>
              </a:rPr>
              <a:t>PRINCIPLE</a:t>
            </a:r>
          </a:p>
        </p:txBody>
      </p:sp>
      <p:sp>
        <p:nvSpPr>
          <p:cNvPr id="15" name="TextBox 14"/>
          <p:cNvSpPr txBox="1"/>
          <p:nvPr/>
        </p:nvSpPr>
        <p:spPr>
          <a:xfrm>
            <a:off x="1115568" y="4279392"/>
            <a:ext cx="3803903" cy="530352"/>
          </a:xfrm>
          <a:prstGeom prst="rect">
            <a:avLst/>
          </a:prstGeom>
          <a:noFill/>
        </p:spPr>
        <p:txBody>
          <a:bodyPr wrap="square">
            <a:spAutoFit/>
          </a:bodyPr>
          <a:lstStyle/>
          <a:p>
            <a:r>
              <a:rPr sz="1050">
                <a:solidFill>
                  <a:srgbClr val="1C242D"/>
                </a:solidFill>
              </a:rPr>
              <a:t>Where important context is missing, AI is forced to infer.</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The Eight Prompting Layers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Build control deliberately</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47</a:t>
            </a:r>
          </a:p>
        </p:txBody>
      </p:sp>
      <p:sp>
        <p:nvSpPr>
          <p:cNvPr id="8" name="Rounded Rectangle 7"/>
          <p:cNvSpPr/>
          <p:nvPr/>
        </p:nvSpPr>
        <p:spPr>
          <a:xfrm>
            <a:off x="731520" y="2148840"/>
            <a:ext cx="1209293"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1099565" cy="621792"/>
          </a:xfrm>
          <a:prstGeom prst="rect">
            <a:avLst/>
          </a:prstGeom>
          <a:noFill/>
        </p:spPr>
        <p:txBody>
          <a:bodyPr wrap="none">
            <a:spAutoFit/>
          </a:bodyPr>
          <a:lstStyle/>
          <a:p>
            <a:pPr algn="ctr"/>
            <a:r>
              <a:rPr sz="1100" b="1">
                <a:solidFill>
                  <a:srgbClr val="FFFFFF"/>
                </a:solidFill>
              </a:rPr>
              <a:t>TASK</a:t>
            </a:r>
          </a:p>
        </p:txBody>
      </p:sp>
      <p:sp>
        <p:nvSpPr>
          <p:cNvPr id="10" name="Rounded Rectangle 9"/>
          <p:cNvSpPr/>
          <p:nvPr/>
        </p:nvSpPr>
        <p:spPr>
          <a:xfrm>
            <a:off x="2087117" y="2148840"/>
            <a:ext cx="1209293"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141982" y="2295144"/>
            <a:ext cx="1099565" cy="621792"/>
          </a:xfrm>
          <a:prstGeom prst="rect">
            <a:avLst/>
          </a:prstGeom>
          <a:noFill/>
        </p:spPr>
        <p:txBody>
          <a:bodyPr wrap="none">
            <a:spAutoFit/>
          </a:bodyPr>
          <a:lstStyle/>
          <a:p>
            <a:pPr algn="ctr"/>
            <a:r>
              <a:rPr sz="1100" b="1">
                <a:solidFill>
                  <a:srgbClr val="FFFFFF"/>
                </a:solidFill>
              </a:rPr>
              <a:t>CONTEXT</a:t>
            </a:r>
          </a:p>
        </p:txBody>
      </p:sp>
      <p:sp>
        <p:nvSpPr>
          <p:cNvPr id="12" name="Rounded Rectangle 11"/>
          <p:cNvSpPr/>
          <p:nvPr/>
        </p:nvSpPr>
        <p:spPr>
          <a:xfrm>
            <a:off x="3442715" y="2148840"/>
            <a:ext cx="1209293"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497579" y="2295144"/>
            <a:ext cx="1099565" cy="621792"/>
          </a:xfrm>
          <a:prstGeom prst="rect">
            <a:avLst/>
          </a:prstGeom>
          <a:noFill/>
        </p:spPr>
        <p:txBody>
          <a:bodyPr wrap="none">
            <a:spAutoFit/>
          </a:bodyPr>
          <a:lstStyle/>
          <a:p>
            <a:pPr algn="ctr"/>
            <a:r>
              <a:rPr sz="1100" b="1">
                <a:solidFill>
                  <a:srgbClr val="FFFFFF"/>
                </a:solidFill>
              </a:rPr>
              <a:t>ROLE</a:t>
            </a:r>
          </a:p>
        </p:txBody>
      </p:sp>
      <p:sp>
        <p:nvSpPr>
          <p:cNvPr id="14" name="Rounded Rectangle 13"/>
          <p:cNvSpPr/>
          <p:nvPr/>
        </p:nvSpPr>
        <p:spPr>
          <a:xfrm>
            <a:off x="4798314" y="2148840"/>
            <a:ext cx="1209293"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853177" y="2295144"/>
            <a:ext cx="1099565" cy="621792"/>
          </a:xfrm>
          <a:prstGeom prst="rect">
            <a:avLst/>
          </a:prstGeom>
          <a:noFill/>
        </p:spPr>
        <p:txBody>
          <a:bodyPr wrap="none">
            <a:spAutoFit/>
          </a:bodyPr>
          <a:lstStyle/>
          <a:p>
            <a:pPr algn="ctr"/>
            <a:r>
              <a:rPr sz="1100" b="1">
                <a:solidFill>
                  <a:srgbClr val="FFFFFF"/>
                </a:solidFill>
              </a:rPr>
              <a:t>GOAL</a:t>
            </a:r>
          </a:p>
        </p:txBody>
      </p:sp>
      <p:sp>
        <p:nvSpPr>
          <p:cNvPr id="16" name="Rounded Rectangle 15"/>
          <p:cNvSpPr/>
          <p:nvPr/>
        </p:nvSpPr>
        <p:spPr>
          <a:xfrm>
            <a:off x="6153912" y="2148840"/>
            <a:ext cx="1209293"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208775" y="2295144"/>
            <a:ext cx="1099565" cy="621792"/>
          </a:xfrm>
          <a:prstGeom prst="rect">
            <a:avLst/>
          </a:prstGeom>
          <a:noFill/>
        </p:spPr>
        <p:txBody>
          <a:bodyPr wrap="none">
            <a:spAutoFit/>
          </a:bodyPr>
          <a:lstStyle/>
          <a:p>
            <a:pPr algn="ctr"/>
            <a:r>
              <a:rPr sz="1100" b="1">
                <a:solidFill>
                  <a:srgbClr val="FFFFFF"/>
                </a:solidFill>
              </a:rPr>
              <a:t>INPUT</a:t>
            </a:r>
          </a:p>
        </p:txBody>
      </p:sp>
      <p:sp>
        <p:nvSpPr>
          <p:cNvPr id="18" name="Rounded Rectangle 17"/>
          <p:cNvSpPr/>
          <p:nvPr/>
        </p:nvSpPr>
        <p:spPr>
          <a:xfrm>
            <a:off x="7509509" y="2148840"/>
            <a:ext cx="1209293"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564373" y="2295144"/>
            <a:ext cx="1099565" cy="621792"/>
          </a:xfrm>
          <a:prstGeom prst="rect">
            <a:avLst/>
          </a:prstGeom>
          <a:noFill/>
        </p:spPr>
        <p:txBody>
          <a:bodyPr wrap="none">
            <a:spAutoFit/>
          </a:bodyPr>
          <a:lstStyle/>
          <a:p>
            <a:pPr algn="ctr"/>
            <a:r>
              <a:rPr sz="1100" b="1">
                <a:solidFill>
                  <a:srgbClr val="FFFFFF"/>
                </a:solidFill>
              </a:rPr>
              <a:t>CONSTRAINTS</a:t>
            </a:r>
          </a:p>
        </p:txBody>
      </p:sp>
      <p:sp>
        <p:nvSpPr>
          <p:cNvPr id="20" name="Rounded Rectangle 19"/>
          <p:cNvSpPr/>
          <p:nvPr/>
        </p:nvSpPr>
        <p:spPr>
          <a:xfrm>
            <a:off x="8865107" y="2148840"/>
            <a:ext cx="1209293"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919972" y="2295144"/>
            <a:ext cx="1099565" cy="621792"/>
          </a:xfrm>
          <a:prstGeom prst="rect">
            <a:avLst/>
          </a:prstGeom>
          <a:noFill/>
        </p:spPr>
        <p:txBody>
          <a:bodyPr wrap="none">
            <a:spAutoFit/>
          </a:bodyPr>
          <a:lstStyle/>
          <a:p>
            <a:pPr algn="ctr"/>
            <a:r>
              <a:rPr sz="1100" b="1">
                <a:solidFill>
                  <a:srgbClr val="FFFFFF"/>
                </a:solidFill>
              </a:rPr>
              <a:t>FORMAT</a:t>
            </a:r>
          </a:p>
        </p:txBody>
      </p:sp>
      <p:sp>
        <p:nvSpPr>
          <p:cNvPr id="22" name="Rounded Rectangle 21"/>
          <p:cNvSpPr/>
          <p:nvPr/>
        </p:nvSpPr>
        <p:spPr>
          <a:xfrm>
            <a:off x="10220705" y="2148840"/>
            <a:ext cx="1209293"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0275569" y="2295144"/>
            <a:ext cx="1099565" cy="621792"/>
          </a:xfrm>
          <a:prstGeom prst="rect">
            <a:avLst/>
          </a:prstGeom>
          <a:noFill/>
        </p:spPr>
        <p:txBody>
          <a:bodyPr wrap="none">
            <a:spAutoFit/>
          </a:bodyPr>
          <a:lstStyle/>
          <a:p>
            <a:pPr algn="ctr"/>
            <a:r>
              <a:rPr sz="1100" b="1">
                <a:solidFill>
                  <a:srgbClr val="FFFFFF"/>
                </a:solidFill>
              </a:rPr>
              <a:t>QUALITY</a:t>
            </a:r>
          </a:p>
        </p:txBody>
      </p:sp>
      <p:sp>
        <p:nvSpPr>
          <p:cNvPr id="24" name="Rounded Rectangle 23"/>
          <p:cNvSpPr/>
          <p:nvPr/>
        </p:nvSpPr>
        <p:spPr>
          <a:xfrm>
            <a:off x="1005840" y="3977639"/>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207008" y="4105655"/>
            <a:ext cx="9656064" cy="384048"/>
          </a:xfrm>
          <a:prstGeom prst="rect">
            <a:avLst/>
          </a:prstGeom>
          <a:noFill/>
        </p:spPr>
        <p:txBody>
          <a:bodyPr wrap="none">
            <a:spAutoFit/>
          </a:bodyPr>
          <a:lstStyle/>
          <a:p>
            <a:r>
              <a:rPr sz="1500" b="1">
                <a:solidFill>
                  <a:srgbClr val="236ABE"/>
                </a:solidFill>
              </a:rPr>
              <a:t>USE WITH JUDGEMENT</a:t>
            </a:r>
          </a:p>
        </p:txBody>
      </p:sp>
      <p:sp>
        <p:nvSpPr>
          <p:cNvPr id="26" name="TextBox 25"/>
          <p:cNvSpPr txBox="1"/>
          <p:nvPr/>
        </p:nvSpPr>
        <p:spPr>
          <a:xfrm>
            <a:off x="1207008" y="4599431"/>
            <a:ext cx="9656064" cy="256032"/>
          </a:xfrm>
          <a:prstGeom prst="rect">
            <a:avLst/>
          </a:prstGeom>
          <a:noFill/>
        </p:spPr>
        <p:txBody>
          <a:bodyPr wrap="square">
            <a:spAutoFit/>
          </a:bodyPr>
          <a:lstStyle/>
          <a:p>
            <a:r>
              <a:rPr sz="1050">
                <a:solidFill>
                  <a:srgbClr val="1C242D"/>
                </a:solidFill>
              </a:rPr>
              <a:t>Not every prompt needs every layer. Use the components that materially improve the task.</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1 — Task</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Start with the action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48</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Summarise this report.</a:t>
            </a:r>
          </a:p>
          <a:p>
            <a:pPr>
              <a:spcAft>
                <a:spcPts val="800"/>
              </a:spcAft>
              <a:defRPr sz="1800">
                <a:solidFill>
                  <a:srgbClr val="FFFFFF"/>
                </a:solidFill>
              </a:defRPr>
            </a:pPr>
            <a:r>
              <a:t>• Create ten quiz questions.</a:t>
            </a:r>
          </a:p>
          <a:p>
            <a:pPr>
              <a:spcAft>
                <a:spcPts val="800"/>
              </a:spcAft>
              <a:defRPr sz="1800">
                <a:solidFill>
                  <a:srgbClr val="FFFFFF"/>
                </a:solidFill>
              </a:defRPr>
            </a:pPr>
            <a:r>
              <a:t>• Analyse this spreadsheet.</a:t>
            </a:r>
          </a:p>
          <a:p>
            <a:pPr>
              <a:spcAft>
                <a:spcPts val="800"/>
              </a:spcAft>
              <a:defRPr sz="1800">
                <a:solidFill>
                  <a:srgbClr val="FFFFFF"/>
                </a:solidFill>
              </a:defRPr>
            </a:pPr>
            <a:r>
              <a:t>• Write an email.</a:t>
            </a:r>
          </a:p>
          <a:p>
            <a:pPr>
              <a:spcAft>
                <a:spcPts val="800"/>
              </a:spcAft>
              <a:defRPr sz="1800">
                <a:solidFill>
                  <a:srgbClr val="FFFFFF"/>
                </a:solidFill>
              </a:defRPr>
            </a:pPr>
            <a:r>
              <a:t>• Create an image.</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Direct prompting can be enough for simple, low-risk tasks.</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2 — Context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Add the situation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49</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Weak: Write an email.</a:t>
            </a:r>
          </a:p>
          <a:p>
            <a:pPr>
              <a:spcAft>
                <a:spcPts val="800"/>
              </a:spcAft>
              <a:defRPr sz="1800">
                <a:solidFill>
                  <a:srgbClr val="FFFFFF"/>
                </a:solidFill>
              </a:defRPr>
            </a:pPr>
            <a:r>
              <a:t>• Stronger: Write a polite follow-up email to a customer whose invoice became overdue seven days ago.</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Context tells the model what situation it is operating inside.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MODULE 1</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Artificial Intelligence — From Origin to the Future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a:t>
            </a:r>
          </a:p>
        </p:txBody>
      </p:sp>
      <p:sp>
        <p:nvSpPr>
          <p:cNvPr id="8" name="Rounded Rectangle 7"/>
          <p:cNvSpPr/>
          <p:nvPr/>
        </p:nvSpPr>
        <p:spPr>
          <a:xfrm>
            <a:off x="822960" y="1600200"/>
            <a:ext cx="3291840" cy="3291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728216"/>
            <a:ext cx="2889504" cy="384048"/>
          </a:xfrm>
          <a:prstGeom prst="rect">
            <a:avLst/>
          </a:prstGeom>
          <a:noFill/>
        </p:spPr>
        <p:txBody>
          <a:bodyPr wrap="none">
            <a:spAutoFit/>
          </a:bodyPr>
          <a:lstStyle/>
          <a:p>
            <a:r>
              <a:rPr sz="1500" b="1">
                <a:solidFill>
                  <a:srgbClr val="236ABE"/>
                </a:solidFill>
              </a:rPr>
              <a:t>UNDERSTAND</a:t>
            </a:r>
          </a:p>
        </p:txBody>
      </p:sp>
      <p:sp>
        <p:nvSpPr>
          <p:cNvPr id="10" name="TextBox 9"/>
          <p:cNvSpPr txBox="1"/>
          <p:nvPr/>
        </p:nvSpPr>
        <p:spPr>
          <a:xfrm>
            <a:off x="1024128" y="2221992"/>
            <a:ext cx="2889504" cy="2542032"/>
          </a:xfrm>
          <a:prstGeom prst="rect">
            <a:avLst/>
          </a:prstGeom>
          <a:noFill/>
        </p:spPr>
        <p:txBody>
          <a:bodyPr wrap="square">
            <a:spAutoFit/>
          </a:bodyPr>
          <a:lstStyle/>
          <a:p>
            <a:r>
              <a:rPr sz="1050">
                <a:solidFill>
                  <a:srgbClr val="1C242D"/>
                </a:solidFill>
              </a:rPr>
              <a:t>What AI is, how it developed and the major branches used today.</a:t>
            </a:r>
          </a:p>
        </p:txBody>
      </p:sp>
      <p:sp>
        <p:nvSpPr>
          <p:cNvPr id="11" name="Rounded Rectangle 10"/>
          <p:cNvSpPr/>
          <p:nvPr/>
        </p:nvSpPr>
        <p:spPr>
          <a:xfrm>
            <a:off x="4434840" y="1600200"/>
            <a:ext cx="3291840" cy="329184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36007" y="1728216"/>
            <a:ext cx="2889504" cy="384048"/>
          </a:xfrm>
          <a:prstGeom prst="rect">
            <a:avLst/>
          </a:prstGeom>
          <a:noFill/>
        </p:spPr>
        <p:txBody>
          <a:bodyPr wrap="none">
            <a:spAutoFit/>
          </a:bodyPr>
          <a:lstStyle/>
          <a:p>
            <a:r>
              <a:rPr sz="1500" b="1">
                <a:solidFill>
                  <a:srgbClr val="2C9A69"/>
                </a:solidFill>
              </a:rPr>
              <a:t>RECOGNISE</a:t>
            </a:r>
          </a:p>
        </p:txBody>
      </p:sp>
      <p:sp>
        <p:nvSpPr>
          <p:cNvPr id="13" name="TextBox 12"/>
          <p:cNvSpPr txBox="1"/>
          <p:nvPr/>
        </p:nvSpPr>
        <p:spPr>
          <a:xfrm>
            <a:off x="4636007" y="2221992"/>
            <a:ext cx="2889504" cy="2542032"/>
          </a:xfrm>
          <a:prstGeom prst="rect">
            <a:avLst/>
          </a:prstGeom>
          <a:noFill/>
        </p:spPr>
        <p:txBody>
          <a:bodyPr wrap="square">
            <a:spAutoFit/>
          </a:bodyPr>
          <a:lstStyle/>
          <a:p>
            <a:r>
              <a:rPr sz="1050">
                <a:solidFill>
                  <a:srgbClr val="1C242D"/>
                </a:solidFill>
              </a:rPr>
              <a:t>Strengths, limitations, hallucinations, privacy and responsible use.</a:t>
            </a:r>
          </a:p>
        </p:txBody>
      </p:sp>
      <p:sp>
        <p:nvSpPr>
          <p:cNvPr id="14" name="Rounded Rectangle 13"/>
          <p:cNvSpPr/>
          <p:nvPr/>
        </p:nvSpPr>
        <p:spPr>
          <a:xfrm>
            <a:off x="8046720" y="1600200"/>
            <a:ext cx="3291840" cy="3291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47888" y="1728216"/>
            <a:ext cx="2889504" cy="384048"/>
          </a:xfrm>
          <a:prstGeom prst="rect">
            <a:avLst/>
          </a:prstGeom>
          <a:noFill/>
        </p:spPr>
        <p:txBody>
          <a:bodyPr wrap="none">
            <a:spAutoFit/>
          </a:bodyPr>
          <a:lstStyle/>
          <a:p>
            <a:r>
              <a:rPr sz="1500" b="1">
                <a:solidFill>
                  <a:srgbClr val="E5AE38"/>
                </a:solidFill>
              </a:rPr>
              <a:t>CONNECT</a:t>
            </a:r>
          </a:p>
        </p:txBody>
      </p:sp>
      <p:sp>
        <p:nvSpPr>
          <p:cNvPr id="16" name="TextBox 15"/>
          <p:cNvSpPr txBox="1"/>
          <p:nvPr/>
        </p:nvSpPr>
        <p:spPr>
          <a:xfrm>
            <a:off x="8247888" y="2221992"/>
            <a:ext cx="2889504" cy="2542032"/>
          </a:xfrm>
          <a:prstGeom prst="rect">
            <a:avLst/>
          </a:prstGeom>
          <a:noFill/>
        </p:spPr>
        <p:txBody>
          <a:bodyPr wrap="square">
            <a:spAutoFit/>
          </a:bodyPr>
          <a:lstStyle/>
          <a:p>
            <a:r>
              <a:rPr sz="1050">
                <a:solidFill>
                  <a:srgbClr val="1C242D"/>
                </a:solidFill>
              </a:rPr>
              <a:t>Models, applications, agents, automation and the direction of AI.</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3 — Role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Establish a useful perspective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50</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Act as an experienced commercial photographer.</a:t>
            </a:r>
          </a:p>
          <a:p>
            <a:pPr>
              <a:spcAft>
                <a:spcPts val="800"/>
              </a:spcAft>
              <a:defRPr sz="1800">
                <a:solidFill>
                  <a:srgbClr val="FFFFFF"/>
                </a:solidFill>
              </a:defRPr>
            </a:pPr>
            <a:r>
              <a:t>• Act as a senior data analyst.</a:t>
            </a:r>
          </a:p>
          <a:p>
            <a:pPr>
              <a:spcAft>
                <a:spcPts val="800"/>
              </a:spcAft>
              <a:defRPr sz="1800">
                <a:solidFill>
                  <a:srgbClr val="FFFFFF"/>
                </a:solidFill>
              </a:defRPr>
            </a:pPr>
            <a:r>
              <a:t>• Act as a secondary-school Mathematics teacher.</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Use roles to set perspective or expertise — not empty praise such as 'world's greatest genius'.</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4 — Goal</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Define the result that matters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51</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Weak: Review my CV.</a:t>
            </a:r>
          </a:p>
          <a:p>
            <a:pPr>
              <a:spcAft>
                <a:spcPts val="800"/>
              </a:spcAft>
              <a:defRPr sz="1800">
                <a:solidFill>
                  <a:srgbClr val="FFFFFF"/>
                </a:solidFill>
              </a:defRPr>
            </a:pPr>
            <a:r>
              <a:t>• Stronger: Review my CV to identify anything that could weaken my application for an entry-level customer-service position.</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The goal defines what success looks like.</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5 — Input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Identify the material being worked 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52</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INPUT: [PASTE CUSTOMER COMPLAINT]</a:t>
            </a:r>
          </a:p>
          <a:p>
            <a:pPr>
              <a:spcAft>
                <a:spcPts val="800"/>
              </a:spcAft>
              <a:defRPr sz="1800">
                <a:solidFill>
                  <a:srgbClr val="FFFFFF"/>
                </a:solidFill>
              </a:defRPr>
            </a:pPr>
            <a:r>
              <a:t>• Use the attached portrait as the source image.</a:t>
            </a:r>
          </a:p>
          <a:p>
            <a:pPr>
              <a:spcAft>
                <a:spcPts val="800"/>
              </a:spcAft>
              <a:defRPr sz="1800">
                <a:solidFill>
                  <a:srgbClr val="FFFFFF"/>
                </a:solidFill>
              </a:defRPr>
            </a:pPr>
            <a:r>
              <a:t>• Analyse the attached spreadsheet.</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Separating input from instruction reduces confusion.</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6 — Constraints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Define boundaries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53</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Do not exceed 200 words.</a:t>
            </a:r>
          </a:p>
          <a:p>
            <a:pPr>
              <a:spcAft>
                <a:spcPts val="800"/>
              </a:spcAft>
              <a:defRPr sz="1800">
                <a:solidFill>
                  <a:srgbClr val="FFFFFF"/>
                </a:solidFill>
              </a:defRPr>
            </a:pPr>
            <a:r>
              <a:t>• Do not change the person's facial identity.</a:t>
            </a:r>
          </a:p>
          <a:p>
            <a:pPr>
              <a:spcAft>
                <a:spcPts val="800"/>
              </a:spcAft>
              <a:defRPr sz="1800">
                <a:solidFill>
                  <a:srgbClr val="FFFFFF"/>
                </a:solidFill>
              </a:defRPr>
            </a:pPr>
            <a:r>
              <a:t>• Do not invent statistics.</a:t>
            </a:r>
          </a:p>
          <a:p>
            <a:pPr>
              <a:spcAft>
                <a:spcPts val="800"/>
              </a:spcAft>
              <a:defRPr sz="1800">
                <a:solidFill>
                  <a:srgbClr val="FFFFFF"/>
                </a:solidFill>
              </a:defRPr>
            </a:pPr>
            <a:r>
              <a:t>• Use only information in the supplied document.</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Constraints reduce unwanted freedom.</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7 — Output Format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Control organisation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54</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Return a table: Problem | Cause | Impact | Action | Priority</a:t>
            </a:r>
          </a:p>
          <a:p>
            <a:pPr>
              <a:spcAft>
                <a:spcPts val="800"/>
              </a:spcAft>
              <a:defRPr sz="1800">
                <a:solidFill>
                  <a:srgbClr val="FFFFFF"/>
                </a:solidFill>
              </a:defRPr>
            </a:pPr>
            <a:r>
              <a:t>• Or: Headline | Opening Hook | Main Message | CTA</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Good formatting makes output easier to use.</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Layer 8 — Quality Criteria</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Define what good must satisfy</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55</a:t>
            </a:r>
          </a:p>
        </p:txBody>
      </p:sp>
      <p:sp>
        <p:nvSpPr>
          <p:cNvPr id="8" name="TextBox 7"/>
          <p:cNvSpPr txBox="1"/>
          <p:nvPr/>
        </p:nvSpPr>
        <p:spPr>
          <a:xfrm>
            <a:off x="822960" y="1600200"/>
            <a:ext cx="5669280" cy="3474720"/>
          </a:xfrm>
          <a:prstGeom prst="rect">
            <a:avLst/>
          </a:prstGeom>
          <a:noFill/>
        </p:spPr>
        <p:txBody>
          <a:bodyPr wrap="square">
            <a:spAutoFit/>
          </a:bodyPr>
          <a:lstStyle/>
          <a:p>
            <a:pPr>
              <a:spcAft>
                <a:spcPts val="800"/>
              </a:spcAft>
              <a:defRPr sz="1800">
                <a:solidFill>
                  <a:srgbClr val="FFFFFF"/>
                </a:solidFill>
              </a:defRPr>
            </a:pPr>
            <a:r>
              <a:t>• Check that every recommendation addresses the stated problem.</a:t>
            </a:r>
          </a:p>
          <a:p>
            <a:pPr>
              <a:spcAft>
                <a:spcPts val="800"/>
              </a:spcAft>
              <a:defRPr sz="1800">
                <a:solidFill>
                  <a:srgbClr val="FFFFFF"/>
                </a:solidFill>
              </a:defRPr>
            </a:pPr>
            <a:r>
              <a:t>• Remove duplicates.</a:t>
            </a:r>
          </a:p>
          <a:p>
            <a:pPr>
              <a:spcAft>
                <a:spcPts val="800"/>
              </a:spcAft>
              <a:defRPr sz="1800">
                <a:solidFill>
                  <a:srgbClr val="FFFFFF"/>
                </a:solidFill>
              </a:defRPr>
            </a:pPr>
            <a:r>
              <a:t>• Flag recommendations based on missing information.</a:t>
            </a:r>
          </a:p>
        </p:txBody>
      </p:sp>
      <p:sp>
        <p:nvSpPr>
          <p:cNvPr id="9" name="Rounded Rectangle 8"/>
          <p:cNvSpPr/>
          <p:nvPr/>
        </p:nvSpPr>
        <p:spPr>
          <a:xfrm>
            <a:off x="6812280" y="1828800"/>
            <a:ext cx="4297680" cy="246888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013448" y="1956816"/>
            <a:ext cx="3895344" cy="384048"/>
          </a:xfrm>
          <a:prstGeom prst="rect">
            <a:avLst/>
          </a:prstGeom>
          <a:noFill/>
        </p:spPr>
        <p:txBody>
          <a:bodyPr wrap="none">
            <a:spAutoFit/>
          </a:bodyPr>
          <a:lstStyle/>
          <a:p>
            <a:r>
              <a:rPr sz="1500" b="1">
                <a:solidFill>
                  <a:srgbClr val="E5AE38"/>
                </a:solidFill>
              </a:rPr>
              <a:t>WHY IT MATTERS</a:t>
            </a:r>
          </a:p>
        </p:txBody>
      </p:sp>
      <p:sp>
        <p:nvSpPr>
          <p:cNvPr id="11" name="TextBox 10"/>
          <p:cNvSpPr txBox="1"/>
          <p:nvPr/>
        </p:nvSpPr>
        <p:spPr>
          <a:xfrm>
            <a:off x="7013448" y="2450592"/>
            <a:ext cx="3895344" cy="1719072"/>
          </a:xfrm>
          <a:prstGeom prst="rect">
            <a:avLst/>
          </a:prstGeom>
          <a:noFill/>
        </p:spPr>
        <p:txBody>
          <a:bodyPr wrap="square">
            <a:spAutoFit/>
          </a:bodyPr>
          <a:lstStyle/>
          <a:p>
            <a:r>
              <a:rPr sz="1050">
                <a:solidFill>
                  <a:srgbClr val="1C242D"/>
                </a:solidFill>
              </a:rPr>
              <a:t>Do not only ask AI to produce. Ask it to check.</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The JENECONK Professional Prompt Framework</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 reusable checklist</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56</a:t>
            </a:r>
          </a:p>
        </p:txBody>
      </p:sp>
      <p:sp>
        <p:nvSpPr>
          <p:cNvPr id="8" name="Rounded Rectangle 7"/>
          <p:cNvSpPr/>
          <p:nvPr/>
        </p:nvSpPr>
        <p:spPr>
          <a:xfrm>
            <a:off x="731520" y="2103120"/>
            <a:ext cx="1209293"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49424"/>
            <a:ext cx="1099565"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087117" y="2103120"/>
            <a:ext cx="1209293"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141982" y="2249424"/>
            <a:ext cx="1099565" cy="621792"/>
          </a:xfrm>
          <a:prstGeom prst="rect">
            <a:avLst/>
          </a:prstGeom>
          <a:noFill/>
        </p:spPr>
        <p:txBody>
          <a:bodyPr wrap="none">
            <a:spAutoFit/>
          </a:bodyPr>
          <a:lstStyle/>
          <a:p>
            <a:pPr algn="ctr"/>
            <a:r>
              <a:rPr sz="1100" b="1">
                <a:solidFill>
                  <a:srgbClr val="FFFFFF"/>
                </a:solidFill>
              </a:rPr>
              <a:t>GOAL</a:t>
            </a:r>
          </a:p>
        </p:txBody>
      </p:sp>
      <p:sp>
        <p:nvSpPr>
          <p:cNvPr id="12" name="Rounded Rectangle 11"/>
          <p:cNvSpPr/>
          <p:nvPr/>
        </p:nvSpPr>
        <p:spPr>
          <a:xfrm>
            <a:off x="3442715" y="2103120"/>
            <a:ext cx="1209293"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497579" y="2249424"/>
            <a:ext cx="1099565" cy="621792"/>
          </a:xfrm>
          <a:prstGeom prst="rect">
            <a:avLst/>
          </a:prstGeom>
          <a:noFill/>
        </p:spPr>
        <p:txBody>
          <a:bodyPr wrap="none">
            <a:spAutoFit/>
          </a:bodyPr>
          <a:lstStyle/>
          <a:p>
            <a:pPr algn="ctr"/>
            <a:r>
              <a:rPr sz="1100" b="1">
                <a:solidFill>
                  <a:srgbClr val="FFFFFF"/>
                </a:solidFill>
              </a:rPr>
              <a:t>CONTEXT</a:t>
            </a:r>
          </a:p>
        </p:txBody>
      </p:sp>
      <p:sp>
        <p:nvSpPr>
          <p:cNvPr id="14" name="Rounded Rectangle 13"/>
          <p:cNvSpPr/>
          <p:nvPr/>
        </p:nvSpPr>
        <p:spPr>
          <a:xfrm>
            <a:off x="4798314" y="2103120"/>
            <a:ext cx="1209293"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853177" y="2249424"/>
            <a:ext cx="1099565" cy="621792"/>
          </a:xfrm>
          <a:prstGeom prst="rect">
            <a:avLst/>
          </a:prstGeom>
          <a:noFill/>
        </p:spPr>
        <p:txBody>
          <a:bodyPr wrap="none">
            <a:spAutoFit/>
          </a:bodyPr>
          <a:lstStyle/>
          <a:p>
            <a:pPr algn="ctr"/>
            <a:r>
              <a:rPr sz="1100" b="1">
                <a:solidFill>
                  <a:srgbClr val="FFFFFF"/>
                </a:solidFill>
              </a:rPr>
              <a:t>INPUT</a:t>
            </a:r>
          </a:p>
        </p:txBody>
      </p:sp>
      <p:sp>
        <p:nvSpPr>
          <p:cNvPr id="16" name="Rounded Rectangle 15"/>
          <p:cNvSpPr/>
          <p:nvPr/>
        </p:nvSpPr>
        <p:spPr>
          <a:xfrm>
            <a:off x="6153912" y="2103120"/>
            <a:ext cx="1209293"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208775" y="2249424"/>
            <a:ext cx="1099565" cy="621792"/>
          </a:xfrm>
          <a:prstGeom prst="rect">
            <a:avLst/>
          </a:prstGeom>
          <a:noFill/>
        </p:spPr>
        <p:txBody>
          <a:bodyPr wrap="none">
            <a:spAutoFit/>
          </a:bodyPr>
          <a:lstStyle/>
          <a:p>
            <a:pPr algn="ctr"/>
            <a:r>
              <a:rPr sz="1100" b="1">
                <a:solidFill>
                  <a:srgbClr val="FFFFFF"/>
                </a:solidFill>
              </a:rPr>
              <a:t>REQUIREMENTS</a:t>
            </a:r>
          </a:p>
        </p:txBody>
      </p:sp>
      <p:sp>
        <p:nvSpPr>
          <p:cNvPr id="18" name="Rounded Rectangle 17"/>
          <p:cNvSpPr/>
          <p:nvPr/>
        </p:nvSpPr>
        <p:spPr>
          <a:xfrm>
            <a:off x="7509509" y="2103120"/>
            <a:ext cx="1209293"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564373" y="2249424"/>
            <a:ext cx="1099565" cy="621792"/>
          </a:xfrm>
          <a:prstGeom prst="rect">
            <a:avLst/>
          </a:prstGeom>
          <a:noFill/>
        </p:spPr>
        <p:txBody>
          <a:bodyPr wrap="none">
            <a:spAutoFit/>
          </a:bodyPr>
          <a:lstStyle/>
          <a:p>
            <a:pPr algn="ctr"/>
            <a:r>
              <a:rPr sz="1100" b="1">
                <a:solidFill>
                  <a:srgbClr val="FFFFFF"/>
                </a:solidFill>
              </a:rPr>
              <a:t>CONSTRAINTS</a:t>
            </a:r>
          </a:p>
        </p:txBody>
      </p:sp>
      <p:sp>
        <p:nvSpPr>
          <p:cNvPr id="20" name="Rounded Rectangle 19"/>
          <p:cNvSpPr/>
          <p:nvPr/>
        </p:nvSpPr>
        <p:spPr>
          <a:xfrm>
            <a:off x="8865107" y="2103120"/>
            <a:ext cx="1209293"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919972" y="2249424"/>
            <a:ext cx="1099565" cy="621792"/>
          </a:xfrm>
          <a:prstGeom prst="rect">
            <a:avLst/>
          </a:prstGeom>
          <a:noFill/>
        </p:spPr>
        <p:txBody>
          <a:bodyPr wrap="none">
            <a:spAutoFit/>
          </a:bodyPr>
          <a:lstStyle/>
          <a:p>
            <a:pPr algn="ctr"/>
            <a:r>
              <a:rPr sz="1100" b="1">
                <a:solidFill>
                  <a:srgbClr val="FFFFFF"/>
                </a:solidFill>
              </a:rPr>
              <a:t>OUTPUT</a:t>
            </a:r>
          </a:p>
        </p:txBody>
      </p:sp>
      <p:sp>
        <p:nvSpPr>
          <p:cNvPr id="22" name="Rounded Rectangle 21"/>
          <p:cNvSpPr/>
          <p:nvPr/>
        </p:nvSpPr>
        <p:spPr>
          <a:xfrm>
            <a:off x="10220705" y="2103120"/>
            <a:ext cx="1209293"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0275569" y="2249424"/>
            <a:ext cx="1099565" cy="621792"/>
          </a:xfrm>
          <a:prstGeom prst="rect">
            <a:avLst/>
          </a:prstGeom>
          <a:noFill/>
        </p:spPr>
        <p:txBody>
          <a:bodyPr wrap="none">
            <a:spAutoFit/>
          </a:bodyPr>
          <a:lstStyle/>
          <a:p>
            <a:pPr algn="ctr"/>
            <a:r>
              <a:rPr sz="1100" b="1">
                <a:solidFill>
                  <a:srgbClr val="FFFFFF"/>
                </a:solidFill>
              </a:rPr>
              <a:t>QUALITY</a:t>
            </a:r>
          </a:p>
        </p:txBody>
      </p:sp>
      <p:sp>
        <p:nvSpPr>
          <p:cNvPr id="24" name="Rounded Rectangle 23"/>
          <p:cNvSpPr/>
          <p:nvPr/>
        </p:nvSpPr>
        <p:spPr>
          <a:xfrm>
            <a:off x="1005840" y="3977639"/>
            <a:ext cx="10058400" cy="105156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207008" y="4105655"/>
            <a:ext cx="9656064" cy="384048"/>
          </a:xfrm>
          <a:prstGeom prst="rect">
            <a:avLst/>
          </a:prstGeom>
          <a:noFill/>
        </p:spPr>
        <p:txBody>
          <a:bodyPr wrap="none">
            <a:spAutoFit/>
          </a:bodyPr>
          <a:lstStyle/>
          <a:p>
            <a:r>
              <a:rPr sz="1500" b="1">
                <a:solidFill>
                  <a:srgbClr val="236ABE"/>
                </a:solidFill>
              </a:rPr>
              <a:t>FRAMEWORK ≠ RITUAL</a:t>
            </a:r>
          </a:p>
        </p:txBody>
      </p:sp>
      <p:sp>
        <p:nvSpPr>
          <p:cNvPr id="26" name="TextBox 25"/>
          <p:cNvSpPr txBox="1"/>
          <p:nvPr/>
        </p:nvSpPr>
        <p:spPr>
          <a:xfrm>
            <a:off x="1207008" y="4599431"/>
            <a:ext cx="9656064" cy="301751"/>
          </a:xfrm>
          <a:prstGeom prst="rect">
            <a:avLst/>
          </a:prstGeom>
          <a:noFill/>
        </p:spPr>
        <p:txBody>
          <a:bodyPr wrap="square">
            <a:spAutoFit/>
          </a:bodyPr>
          <a:lstStyle/>
          <a:p>
            <a:r>
              <a:rPr sz="1050">
                <a:solidFill>
                  <a:srgbClr val="1C242D"/>
                </a:solidFill>
              </a:rPr>
              <a:t>Use the parts that matter. A short clear prompt can be better than a long irrelevant one.</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Build a Prompt in Layers — Stage 1</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Start generic, then add control</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57</a:t>
            </a:r>
          </a:p>
        </p:txBody>
      </p:sp>
      <p:sp>
        <p:nvSpPr>
          <p:cNvPr id="8" name="Rounded Rectangle 7"/>
          <p:cNvSpPr/>
          <p:nvPr/>
        </p:nvSpPr>
        <p:spPr>
          <a:xfrm>
            <a:off x="822960" y="1554480"/>
            <a:ext cx="4937760" cy="356616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START</a:t>
            </a:r>
          </a:p>
        </p:txBody>
      </p:sp>
      <p:sp>
        <p:nvSpPr>
          <p:cNvPr id="10" name="TextBox 9"/>
          <p:cNvSpPr txBox="1"/>
          <p:nvPr/>
        </p:nvSpPr>
        <p:spPr>
          <a:xfrm>
            <a:off x="1024128" y="2176272"/>
            <a:ext cx="4535424" cy="2816352"/>
          </a:xfrm>
          <a:prstGeom prst="rect">
            <a:avLst/>
          </a:prstGeom>
          <a:noFill/>
        </p:spPr>
        <p:txBody>
          <a:bodyPr wrap="square">
            <a:spAutoFit/>
          </a:bodyPr>
          <a:lstStyle/>
          <a:p>
            <a:r>
              <a:rPr sz="1050">
                <a:solidFill>
                  <a:srgbClr val="1C242D"/>
                </a:solidFill>
              </a:rPr>
              <a:t>Create a social media advert.</a:t>
            </a:r>
          </a:p>
        </p:txBody>
      </p:sp>
      <p:sp>
        <p:nvSpPr>
          <p:cNvPr id="11" name="Rounded Rectangle 10"/>
          <p:cNvSpPr/>
          <p:nvPr/>
        </p:nvSpPr>
        <p:spPr>
          <a:xfrm>
            <a:off x="6400800" y="1554480"/>
            <a:ext cx="4937760" cy="356616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236ABE"/>
                </a:solidFill>
              </a:rPr>
              <a:t>ADD CONTEXT + AUDIENCE</a:t>
            </a:r>
          </a:p>
        </p:txBody>
      </p:sp>
      <p:sp>
        <p:nvSpPr>
          <p:cNvPr id="13" name="TextBox 12"/>
          <p:cNvSpPr txBox="1"/>
          <p:nvPr/>
        </p:nvSpPr>
        <p:spPr>
          <a:xfrm>
            <a:off x="6601968" y="2176272"/>
            <a:ext cx="4535424" cy="2816352"/>
          </a:xfrm>
          <a:prstGeom prst="rect">
            <a:avLst/>
          </a:prstGeom>
          <a:noFill/>
        </p:spPr>
        <p:txBody>
          <a:bodyPr wrap="square">
            <a:spAutoFit/>
          </a:bodyPr>
          <a:lstStyle/>
          <a:p>
            <a:r>
              <a:rPr sz="1050">
                <a:solidFill>
                  <a:srgbClr val="1C242D"/>
                </a:solidFill>
              </a:rPr>
              <a:t>Create a Facebook advert for an AI training academy targeting parents of children aged 8–16.</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Build a Prompt in Layers — Stage 2</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Add goal, evidence, tone and constraints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58</a:t>
            </a:r>
          </a:p>
        </p:txBody>
      </p:sp>
      <p:sp>
        <p:nvSpPr>
          <p:cNvPr id="8" name="TextBox 7"/>
          <p:cNvSpPr txBox="1"/>
          <p:nvPr/>
        </p:nvSpPr>
        <p:spPr>
          <a:xfrm>
            <a:off x="822960" y="1417320"/>
            <a:ext cx="10058400" cy="4480560"/>
          </a:xfrm>
          <a:prstGeom prst="rect">
            <a:avLst/>
          </a:prstGeom>
          <a:noFill/>
        </p:spPr>
        <p:txBody>
          <a:bodyPr wrap="square">
            <a:spAutoFit/>
          </a:bodyPr>
          <a:lstStyle/>
          <a:p>
            <a:pPr>
              <a:spcAft>
                <a:spcPts val="800"/>
              </a:spcAft>
              <a:defRPr sz="1700">
                <a:solidFill>
                  <a:srgbClr val="FFFFFF"/>
                </a:solidFill>
              </a:defRPr>
            </a:pPr>
            <a:r>
              <a:t>• Goal: make parents see the difference between consuming technology and creating with it.</a:t>
            </a:r>
          </a:p>
          <a:p>
            <a:pPr>
              <a:spcAft>
                <a:spcPts val="800"/>
              </a:spcAft>
              <a:defRPr sz="1700">
                <a:solidFill>
                  <a:srgbClr val="FFFFFF"/>
                </a:solidFill>
              </a:defRPr>
            </a:pPr>
            <a:r>
              <a:t>• Evidence: students have built bots, stories, animations and educational apps.</a:t>
            </a:r>
          </a:p>
          <a:p>
            <a:pPr>
              <a:spcAft>
                <a:spcPts val="800"/>
              </a:spcAft>
              <a:defRPr sz="1700">
                <a:solidFill>
                  <a:srgbClr val="FFFFFF"/>
                </a:solidFill>
              </a:defRPr>
            </a:pPr>
            <a:r>
              <a:t>• Tone: warm, natural Nigerian English.</a:t>
            </a:r>
          </a:p>
          <a:p>
            <a:pPr>
              <a:spcAft>
                <a:spcPts val="800"/>
              </a:spcAft>
              <a:defRPr sz="1700">
                <a:solidFill>
                  <a:srgbClr val="FFFFFF"/>
                </a:solidFill>
              </a:defRPr>
            </a:pPr>
            <a:r>
              <a:t>• Constraint: avoid exaggerated promises and generic phrases such as “unlock your potential.”</a:t>
            </a:r>
          </a:p>
          <a:p>
            <a:pPr>
              <a:spcAft>
                <a:spcPts val="800"/>
              </a:spcAft>
              <a:defRPr sz="1700">
                <a:solidFill>
                  <a:srgbClr val="FFFFFF"/>
                </a:solidFill>
              </a:defRPr>
            </a:pPr>
            <a:r>
              <a:t>• Output: one headline, one hook, 100–150 word post, one CTA.</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Build Your Own Layered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Start from a weak request</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59</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12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Choose one weak prompt such as "write an advert", "make a lesson", "edit this photo" or "analyse this data". Add at least six useful layers from the framework.</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prompt, improved prompt and both outputs.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What Is Artificial Intelligence?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Start with the simplest useful definition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a:t>
            </a:r>
          </a:p>
        </p:txBody>
      </p:sp>
      <p:sp>
        <p:nvSpPr>
          <p:cNvPr id="8" name="TextBox 7"/>
          <p:cNvSpPr txBox="1"/>
          <p:nvPr/>
        </p:nvSpPr>
        <p:spPr>
          <a:xfrm>
            <a:off x="777240" y="1463040"/>
            <a:ext cx="5669280" cy="4389120"/>
          </a:xfrm>
          <a:prstGeom prst="rect">
            <a:avLst/>
          </a:prstGeom>
          <a:noFill/>
        </p:spPr>
        <p:txBody>
          <a:bodyPr wrap="square">
            <a:spAutoFit/>
          </a:bodyPr>
          <a:lstStyle/>
          <a:p>
            <a:pPr>
              <a:spcAft>
                <a:spcPts val="800"/>
              </a:spcAft>
              <a:defRPr sz="1700">
                <a:solidFill>
                  <a:srgbClr val="FFFFFF"/>
                </a:solidFill>
              </a:defRPr>
            </a:pPr>
            <a:r>
              <a:t>• Artificial Intelligence refers to computer systems designed to perform tasks involving aspects of human intelligence.</a:t>
            </a:r>
          </a:p>
          <a:p>
            <a:pPr>
              <a:spcAft>
                <a:spcPts val="800"/>
              </a:spcAft>
              <a:defRPr sz="1700">
                <a:solidFill>
                  <a:srgbClr val="FFFFFF"/>
                </a:solidFill>
              </a:defRPr>
            </a:pPr>
            <a:r>
              <a:t>• These tasks include understanding language, recognising patterns, analysing information, making predictions, generating content and assisting with decisions.</a:t>
            </a:r>
          </a:p>
          <a:p>
            <a:pPr>
              <a:spcAft>
                <a:spcPts val="800"/>
              </a:spcAft>
              <a:defRPr sz="1700">
                <a:solidFill>
                  <a:srgbClr val="FFFFFF"/>
                </a:solidFill>
              </a:defRPr>
            </a:pPr>
            <a:r>
              <a:t>• AI is a field of computing — not a single website, chatbot or company.</a:t>
            </a:r>
          </a:p>
        </p:txBody>
      </p:sp>
      <p:sp>
        <p:nvSpPr>
          <p:cNvPr id="9" name="Rounded Rectangle 8"/>
          <p:cNvSpPr/>
          <p:nvPr/>
        </p:nvSpPr>
        <p:spPr>
          <a:xfrm>
            <a:off x="6766560" y="1554480"/>
            <a:ext cx="4480560" cy="96012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967728" y="1682495"/>
            <a:ext cx="4078224" cy="384048"/>
          </a:xfrm>
          <a:prstGeom prst="rect">
            <a:avLst/>
          </a:prstGeom>
          <a:noFill/>
        </p:spPr>
        <p:txBody>
          <a:bodyPr wrap="none">
            <a:spAutoFit/>
          </a:bodyPr>
          <a:lstStyle/>
          <a:p>
            <a:r>
              <a:rPr sz="1500" b="1">
                <a:solidFill>
                  <a:srgbClr val="236ABE"/>
                </a:solidFill>
              </a:rPr>
              <a:t>FACE RECOGNITION</a:t>
            </a:r>
          </a:p>
        </p:txBody>
      </p:sp>
      <p:sp>
        <p:nvSpPr>
          <p:cNvPr id="11" name="TextBox 10"/>
          <p:cNvSpPr txBox="1"/>
          <p:nvPr/>
        </p:nvSpPr>
        <p:spPr>
          <a:xfrm>
            <a:off x="6967728" y="2176272"/>
            <a:ext cx="4078224" cy="210312"/>
          </a:xfrm>
          <a:prstGeom prst="rect">
            <a:avLst/>
          </a:prstGeom>
          <a:noFill/>
        </p:spPr>
        <p:txBody>
          <a:bodyPr wrap="square">
            <a:spAutoFit/>
          </a:bodyPr>
          <a:lstStyle/>
          <a:p>
            <a:r>
              <a:rPr sz="1050">
                <a:solidFill>
                  <a:srgbClr val="1C242D"/>
                </a:solidFill>
              </a:rPr>
              <a:t>Recognise or verify a face.</a:t>
            </a:r>
          </a:p>
        </p:txBody>
      </p:sp>
      <p:sp>
        <p:nvSpPr>
          <p:cNvPr id="12" name="Rounded Rectangle 11"/>
          <p:cNvSpPr/>
          <p:nvPr/>
        </p:nvSpPr>
        <p:spPr>
          <a:xfrm>
            <a:off x="6766560" y="2697480"/>
            <a:ext cx="4480560" cy="96012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967728" y="2825496"/>
            <a:ext cx="4078224" cy="384048"/>
          </a:xfrm>
          <a:prstGeom prst="rect">
            <a:avLst/>
          </a:prstGeom>
          <a:noFill/>
        </p:spPr>
        <p:txBody>
          <a:bodyPr wrap="none">
            <a:spAutoFit/>
          </a:bodyPr>
          <a:lstStyle/>
          <a:p>
            <a:r>
              <a:rPr sz="1500" b="1">
                <a:solidFill>
                  <a:srgbClr val="704CAE"/>
                </a:solidFill>
              </a:rPr>
              <a:t>RECOMMENDATION</a:t>
            </a:r>
          </a:p>
        </p:txBody>
      </p:sp>
      <p:sp>
        <p:nvSpPr>
          <p:cNvPr id="14" name="TextBox 13"/>
          <p:cNvSpPr txBox="1"/>
          <p:nvPr/>
        </p:nvSpPr>
        <p:spPr>
          <a:xfrm>
            <a:off x="6967728" y="3319272"/>
            <a:ext cx="4078224" cy="210312"/>
          </a:xfrm>
          <a:prstGeom prst="rect">
            <a:avLst/>
          </a:prstGeom>
          <a:noFill/>
        </p:spPr>
        <p:txBody>
          <a:bodyPr wrap="square">
            <a:spAutoFit/>
          </a:bodyPr>
          <a:lstStyle/>
          <a:p>
            <a:r>
              <a:rPr sz="1050">
                <a:solidFill>
                  <a:srgbClr val="1C242D"/>
                </a:solidFill>
              </a:rPr>
              <a:t>Predict content a user may prefer.</a:t>
            </a:r>
          </a:p>
        </p:txBody>
      </p:sp>
      <p:sp>
        <p:nvSpPr>
          <p:cNvPr id="15" name="Rounded Rectangle 14"/>
          <p:cNvSpPr/>
          <p:nvPr/>
        </p:nvSpPr>
        <p:spPr>
          <a:xfrm>
            <a:off x="6766560" y="3840480"/>
            <a:ext cx="4480560" cy="9601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967728" y="3968496"/>
            <a:ext cx="4078224" cy="384048"/>
          </a:xfrm>
          <a:prstGeom prst="rect">
            <a:avLst/>
          </a:prstGeom>
          <a:noFill/>
        </p:spPr>
        <p:txBody>
          <a:bodyPr wrap="none">
            <a:spAutoFit/>
          </a:bodyPr>
          <a:lstStyle/>
          <a:p>
            <a:r>
              <a:rPr sz="1500" b="1">
                <a:solidFill>
                  <a:srgbClr val="E5AE38"/>
                </a:solidFill>
              </a:rPr>
              <a:t>GENERATIVE AI</a:t>
            </a:r>
          </a:p>
        </p:txBody>
      </p:sp>
      <p:sp>
        <p:nvSpPr>
          <p:cNvPr id="17" name="TextBox 16"/>
          <p:cNvSpPr txBox="1"/>
          <p:nvPr/>
        </p:nvSpPr>
        <p:spPr>
          <a:xfrm>
            <a:off x="6967728" y="4462272"/>
            <a:ext cx="4078224" cy="210312"/>
          </a:xfrm>
          <a:prstGeom prst="rect">
            <a:avLst/>
          </a:prstGeom>
          <a:noFill/>
        </p:spPr>
        <p:txBody>
          <a:bodyPr wrap="square">
            <a:spAutoFit/>
          </a:bodyPr>
          <a:lstStyle/>
          <a:p>
            <a:r>
              <a:rPr sz="1050">
                <a:solidFill>
                  <a:srgbClr val="1C242D"/>
                </a:solidFill>
              </a:rPr>
              <a:t>Create new text, images, audio, video or code.</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Few-Shot Prompting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Teach a pattern by showing examples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60</a:t>
            </a:r>
          </a:p>
        </p:txBody>
      </p:sp>
      <p:sp>
        <p:nvSpPr>
          <p:cNvPr id="8" name="Rounded Rectangle 7"/>
          <p:cNvSpPr/>
          <p:nvPr/>
        </p:nvSpPr>
        <p:spPr>
          <a:xfrm>
            <a:off x="914400" y="1417320"/>
            <a:ext cx="10241280" cy="429768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1078992" y="155448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61288" y="1581912"/>
            <a:ext cx="1234440" cy="182880"/>
          </a:xfrm>
          <a:prstGeom prst="rect">
            <a:avLst/>
          </a:prstGeom>
          <a:noFill/>
        </p:spPr>
        <p:txBody>
          <a:bodyPr wrap="none">
            <a:spAutoFit/>
          </a:bodyPr>
          <a:lstStyle/>
          <a:p>
            <a:r>
              <a:rPr sz="800" b="1">
                <a:solidFill>
                  <a:srgbClr val="FFFFFF"/>
                </a:solidFill>
              </a:rPr>
              <a:t>EXAMPLE</a:t>
            </a:r>
          </a:p>
        </p:txBody>
      </p:sp>
      <p:sp>
        <p:nvSpPr>
          <p:cNvPr id="11" name="TextBox 10"/>
          <p:cNvSpPr txBox="1"/>
          <p:nvPr/>
        </p:nvSpPr>
        <p:spPr>
          <a:xfrm>
            <a:off x="1170432" y="1984248"/>
            <a:ext cx="9729215" cy="3547872"/>
          </a:xfrm>
          <a:prstGeom prst="rect">
            <a:avLst/>
          </a:prstGeom>
          <a:noFill/>
        </p:spPr>
        <p:txBody>
          <a:bodyPr wrap="none">
            <a:spAutoFit/>
          </a:bodyPr>
          <a:lstStyle/>
          <a:p>
            <a:r>
              <a:rPr sz="1150">
                <a:solidFill>
                  <a:srgbClr val="1C242D"/>
                </a:solidFill>
                <a:latin typeface="Aptos Mono"/>
              </a:rPr>
              <a:t>Follow this pattern:
Input: The customer says the delivery is three days late.
Output:
Category: Delivery Complaint
Urgency: Medium
Action: Check delivery status before responding.
Now classify:
The customer says money was deducted twice from her account.</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When Few-Shot Helps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examples when description alone is not enough</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61</a:t>
            </a:r>
          </a:p>
        </p:txBody>
      </p:sp>
      <p:sp>
        <p:nvSpPr>
          <p:cNvPr id="8" name="Rounded Rectangle 7"/>
          <p:cNvSpPr/>
          <p:nvPr/>
        </p:nvSpPr>
        <p:spPr>
          <a:xfrm>
            <a:off x="822960" y="1600200"/>
            <a:ext cx="3200400" cy="320040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728216"/>
            <a:ext cx="2798064" cy="384048"/>
          </a:xfrm>
          <a:prstGeom prst="rect">
            <a:avLst/>
          </a:prstGeom>
          <a:noFill/>
        </p:spPr>
        <p:txBody>
          <a:bodyPr wrap="none">
            <a:spAutoFit/>
          </a:bodyPr>
          <a:lstStyle/>
          <a:p>
            <a:r>
              <a:rPr sz="1500" b="1">
                <a:solidFill>
                  <a:srgbClr val="236ABE"/>
                </a:solidFill>
              </a:rPr>
              <a:t>CLASSIFICATION</a:t>
            </a:r>
          </a:p>
        </p:txBody>
      </p:sp>
      <p:sp>
        <p:nvSpPr>
          <p:cNvPr id="10" name="TextBox 9"/>
          <p:cNvSpPr txBox="1"/>
          <p:nvPr/>
        </p:nvSpPr>
        <p:spPr>
          <a:xfrm>
            <a:off x="1024128" y="2221992"/>
            <a:ext cx="2798064" cy="2450592"/>
          </a:xfrm>
          <a:prstGeom prst="rect">
            <a:avLst/>
          </a:prstGeom>
          <a:noFill/>
        </p:spPr>
        <p:txBody>
          <a:bodyPr wrap="square">
            <a:spAutoFit/>
          </a:bodyPr>
          <a:lstStyle/>
          <a:p>
            <a:r>
              <a:rPr sz="1050">
                <a:solidFill>
                  <a:srgbClr val="1C242D"/>
                </a:solidFill>
              </a:rPr>
              <a:t>Show labelled examples so the AI follows your categories.</a:t>
            </a:r>
          </a:p>
        </p:txBody>
      </p:sp>
      <p:sp>
        <p:nvSpPr>
          <p:cNvPr id="11" name="Rounded Rectangle 10"/>
          <p:cNvSpPr/>
          <p:nvPr/>
        </p:nvSpPr>
        <p:spPr>
          <a:xfrm>
            <a:off x="4480560" y="1600200"/>
            <a:ext cx="3200400" cy="320040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81728" y="1728216"/>
            <a:ext cx="2798064" cy="384048"/>
          </a:xfrm>
          <a:prstGeom prst="rect">
            <a:avLst/>
          </a:prstGeom>
          <a:noFill/>
        </p:spPr>
        <p:txBody>
          <a:bodyPr wrap="none">
            <a:spAutoFit/>
          </a:bodyPr>
          <a:lstStyle/>
          <a:p>
            <a:r>
              <a:rPr sz="1500" b="1">
                <a:solidFill>
                  <a:srgbClr val="704CAE"/>
                </a:solidFill>
              </a:rPr>
              <a:t>STYLE</a:t>
            </a:r>
          </a:p>
        </p:txBody>
      </p:sp>
      <p:sp>
        <p:nvSpPr>
          <p:cNvPr id="13" name="TextBox 12"/>
          <p:cNvSpPr txBox="1"/>
          <p:nvPr/>
        </p:nvSpPr>
        <p:spPr>
          <a:xfrm>
            <a:off x="4681728" y="2221992"/>
            <a:ext cx="2798064" cy="2450592"/>
          </a:xfrm>
          <a:prstGeom prst="rect">
            <a:avLst/>
          </a:prstGeom>
          <a:noFill/>
        </p:spPr>
        <p:txBody>
          <a:bodyPr wrap="square">
            <a:spAutoFit/>
          </a:bodyPr>
          <a:lstStyle/>
          <a:p>
            <a:r>
              <a:rPr sz="1050">
                <a:solidFill>
                  <a:srgbClr val="1C242D"/>
                </a:solidFill>
              </a:rPr>
              <a:t>Show examples of the tone or format you want.</a:t>
            </a:r>
          </a:p>
        </p:txBody>
      </p:sp>
      <p:sp>
        <p:nvSpPr>
          <p:cNvPr id="14" name="Rounded Rectangle 13"/>
          <p:cNvSpPr/>
          <p:nvPr/>
        </p:nvSpPr>
        <p:spPr>
          <a:xfrm>
            <a:off x="8138160" y="1600200"/>
            <a:ext cx="3200400" cy="320040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339328" y="1728216"/>
            <a:ext cx="2798064" cy="384048"/>
          </a:xfrm>
          <a:prstGeom prst="rect">
            <a:avLst/>
          </a:prstGeom>
          <a:noFill/>
        </p:spPr>
        <p:txBody>
          <a:bodyPr wrap="none">
            <a:spAutoFit/>
          </a:bodyPr>
          <a:lstStyle/>
          <a:p>
            <a:r>
              <a:rPr sz="1500" b="1">
                <a:solidFill>
                  <a:srgbClr val="E5AE38"/>
                </a:solidFill>
              </a:rPr>
              <a:t>EDGE CASES</a:t>
            </a:r>
          </a:p>
        </p:txBody>
      </p:sp>
      <p:sp>
        <p:nvSpPr>
          <p:cNvPr id="16" name="TextBox 15"/>
          <p:cNvSpPr txBox="1"/>
          <p:nvPr/>
        </p:nvSpPr>
        <p:spPr>
          <a:xfrm>
            <a:off x="8339328" y="2221992"/>
            <a:ext cx="2798064" cy="2450592"/>
          </a:xfrm>
          <a:prstGeom prst="rect">
            <a:avLst/>
          </a:prstGeom>
          <a:noFill/>
        </p:spPr>
        <p:txBody>
          <a:bodyPr wrap="square">
            <a:spAutoFit/>
          </a:bodyPr>
          <a:lstStyle/>
          <a:p>
            <a:r>
              <a:rPr sz="1050">
                <a:solidFill>
                  <a:srgbClr val="1C242D"/>
                </a:solidFill>
              </a:rPr>
              <a:t>Show how unusual cases should be handled.</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Iterative Prompting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Improve instead of restarting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62</a:t>
            </a:r>
          </a:p>
        </p:txBody>
      </p:sp>
      <p:sp>
        <p:nvSpPr>
          <p:cNvPr id="8" name="Rounded Rectangle 7"/>
          <p:cNvSpPr/>
          <p:nvPr/>
        </p:nvSpPr>
        <p:spPr>
          <a:xfrm>
            <a:off x="731520" y="2148840"/>
            <a:ext cx="2022652"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1912924" cy="621792"/>
          </a:xfrm>
          <a:prstGeom prst="rect">
            <a:avLst/>
          </a:prstGeom>
          <a:noFill/>
        </p:spPr>
        <p:txBody>
          <a:bodyPr wrap="none">
            <a:spAutoFit/>
          </a:bodyPr>
          <a:lstStyle/>
          <a:p>
            <a:pPr algn="ctr"/>
            <a:r>
              <a:rPr sz="1100" b="1">
                <a:solidFill>
                  <a:srgbClr val="FFFFFF"/>
                </a:solidFill>
              </a:rPr>
              <a:t>CREATE</a:t>
            </a:r>
          </a:p>
        </p:txBody>
      </p:sp>
      <p:sp>
        <p:nvSpPr>
          <p:cNvPr id="10" name="Rounded Rectangle 9"/>
          <p:cNvSpPr/>
          <p:nvPr/>
        </p:nvSpPr>
        <p:spPr>
          <a:xfrm>
            <a:off x="2900476" y="2148840"/>
            <a:ext cx="2022652"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955340" y="2295144"/>
            <a:ext cx="1912924" cy="621792"/>
          </a:xfrm>
          <a:prstGeom prst="rect">
            <a:avLst/>
          </a:prstGeom>
          <a:noFill/>
        </p:spPr>
        <p:txBody>
          <a:bodyPr wrap="none">
            <a:spAutoFit/>
          </a:bodyPr>
          <a:lstStyle/>
          <a:p>
            <a:pPr algn="ctr"/>
            <a:r>
              <a:rPr sz="1100" b="1">
                <a:solidFill>
                  <a:srgbClr val="FFFFFF"/>
                </a:solidFill>
              </a:rPr>
              <a:t>CRITIQUE</a:t>
            </a:r>
          </a:p>
        </p:txBody>
      </p:sp>
      <p:sp>
        <p:nvSpPr>
          <p:cNvPr id="12" name="Rounded Rectangle 11"/>
          <p:cNvSpPr/>
          <p:nvPr/>
        </p:nvSpPr>
        <p:spPr>
          <a:xfrm>
            <a:off x="5069433" y="2148840"/>
            <a:ext cx="2022652"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124297" y="2295144"/>
            <a:ext cx="1912924" cy="621792"/>
          </a:xfrm>
          <a:prstGeom prst="rect">
            <a:avLst/>
          </a:prstGeom>
          <a:noFill/>
        </p:spPr>
        <p:txBody>
          <a:bodyPr wrap="none">
            <a:spAutoFit/>
          </a:bodyPr>
          <a:lstStyle/>
          <a:p>
            <a:pPr algn="ctr"/>
            <a:r>
              <a:rPr sz="1100" b="1">
                <a:solidFill>
                  <a:srgbClr val="FFFFFF"/>
                </a:solidFill>
              </a:rPr>
              <a:t>REFINE</a:t>
            </a:r>
          </a:p>
        </p:txBody>
      </p:sp>
      <p:sp>
        <p:nvSpPr>
          <p:cNvPr id="14" name="Rounded Rectangle 13"/>
          <p:cNvSpPr/>
          <p:nvPr/>
        </p:nvSpPr>
        <p:spPr>
          <a:xfrm>
            <a:off x="7238390" y="2148840"/>
            <a:ext cx="2022652"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293254" y="2295144"/>
            <a:ext cx="1912924" cy="621792"/>
          </a:xfrm>
          <a:prstGeom prst="rect">
            <a:avLst/>
          </a:prstGeom>
          <a:noFill/>
        </p:spPr>
        <p:txBody>
          <a:bodyPr wrap="none">
            <a:spAutoFit/>
          </a:bodyPr>
          <a:lstStyle/>
          <a:p>
            <a:pPr algn="ctr"/>
            <a:r>
              <a:rPr sz="1100" b="1">
                <a:solidFill>
                  <a:srgbClr val="FFFFFF"/>
                </a:solidFill>
              </a:rPr>
              <a:t>SHORTEN</a:t>
            </a:r>
          </a:p>
        </p:txBody>
      </p:sp>
      <p:sp>
        <p:nvSpPr>
          <p:cNvPr id="16" name="Rounded Rectangle 15"/>
          <p:cNvSpPr/>
          <p:nvPr/>
        </p:nvSpPr>
        <p:spPr>
          <a:xfrm>
            <a:off x="9407347" y="2148840"/>
            <a:ext cx="2022652"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462211" y="2295144"/>
            <a:ext cx="1912924" cy="621792"/>
          </a:xfrm>
          <a:prstGeom prst="rect">
            <a:avLst/>
          </a:prstGeom>
          <a:noFill/>
        </p:spPr>
        <p:txBody>
          <a:bodyPr wrap="none">
            <a:spAutoFit/>
          </a:bodyPr>
          <a:lstStyle/>
          <a:p>
            <a:pPr algn="ctr"/>
            <a:r>
              <a:rPr sz="1100" b="1">
                <a:solidFill>
                  <a:srgbClr val="FFFFFF"/>
                </a:solidFill>
              </a:rPr>
              <a:t>ADAPT</a:t>
            </a:r>
          </a:p>
        </p:txBody>
      </p:sp>
      <p:sp>
        <p:nvSpPr>
          <p:cNvPr id="18" name="TextBox 17"/>
          <p:cNvSpPr txBox="1"/>
          <p:nvPr/>
        </p:nvSpPr>
        <p:spPr>
          <a:xfrm>
            <a:off x="914400" y="3977639"/>
            <a:ext cx="10058400" cy="1554480"/>
          </a:xfrm>
          <a:prstGeom prst="rect">
            <a:avLst/>
          </a:prstGeom>
          <a:noFill/>
        </p:spPr>
        <p:txBody>
          <a:bodyPr wrap="square">
            <a:spAutoFit/>
          </a:bodyPr>
          <a:lstStyle/>
          <a:p>
            <a:pPr>
              <a:spcAft>
                <a:spcPts val="800"/>
              </a:spcAft>
              <a:defRPr sz="1600">
                <a:solidFill>
                  <a:srgbClr val="FFFFFF"/>
                </a:solidFill>
              </a:defRPr>
            </a:pPr>
            <a:r>
              <a:t>• “The opening is too generic. Give me five stronger openings.”</a:t>
            </a:r>
          </a:p>
          <a:p>
            <a:pPr>
              <a:spcAft>
                <a:spcPts val="800"/>
              </a:spcAft>
              <a:defRPr sz="1600">
                <a:solidFill>
                  <a:srgbClr val="FFFFFF"/>
                </a:solidFill>
              </a:defRPr>
            </a:pPr>
            <a:r>
              <a:t>• “Use option 3 and reduce the full post by 30%.”</a:t>
            </a:r>
          </a:p>
          <a:p>
            <a:pPr>
              <a:spcAft>
                <a:spcPts val="800"/>
              </a:spcAft>
              <a:defRPr sz="1600">
                <a:solidFill>
                  <a:srgbClr val="FFFFFF"/>
                </a:solidFill>
              </a:defRPr>
            </a:pPr>
            <a:r>
              <a:t>• “Rewrite it for WhatsApp while keeping the same idea.”</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Prompt Chaining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Break complex professional work into stages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63</a:t>
            </a:r>
          </a:p>
        </p:txBody>
      </p:sp>
      <p:sp>
        <p:nvSpPr>
          <p:cNvPr id="8" name="Rounded Rectangle 7"/>
          <p:cNvSpPr/>
          <p:nvPr/>
        </p:nvSpPr>
        <p:spPr>
          <a:xfrm>
            <a:off x="731520" y="2148840"/>
            <a:ext cx="1402950"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1293222" cy="621792"/>
          </a:xfrm>
          <a:prstGeom prst="rect">
            <a:avLst/>
          </a:prstGeom>
          <a:noFill/>
        </p:spPr>
        <p:txBody>
          <a:bodyPr wrap="none">
            <a:spAutoFit/>
          </a:bodyPr>
          <a:lstStyle/>
          <a:p>
            <a:pPr algn="ctr"/>
            <a:r>
              <a:rPr sz="1100" b="1">
                <a:solidFill>
                  <a:srgbClr val="FFFFFF"/>
                </a:solidFill>
              </a:rPr>
              <a:t>UNDERSTAND</a:t>
            </a:r>
          </a:p>
        </p:txBody>
      </p:sp>
      <p:sp>
        <p:nvSpPr>
          <p:cNvPr id="10" name="Rounded Rectangle 9"/>
          <p:cNvSpPr/>
          <p:nvPr/>
        </p:nvSpPr>
        <p:spPr>
          <a:xfrm>
            <a:off x="2280774" y="214884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295144"/>
            <a:ext cx="1293222" cy="621792"/>
          </a:xfrm>
          <a:prstGeom prst="rect">
            <a:avLst/>
          </a:prstGeom>
          <a:noFill/>
        </p:spPr>
        <p:txBody>
          <a:bodyPr wrap="none">
            <a:spAutoFit/>
          </a:bodyPr>
          <a:lstStyle/>
          <a:p>
            <a:pPr algn="ctr"/>
            <a:r>
              <a:rPr sz="1100" b="1">
                <a:solidFill>
                  <a:srgbClr val="FFFFFF"/>
                </a:solidFill>
              </a:rPr>
              <a:t>GENERATE</a:t>
            </a:r>
          </a:p>
        </p:txBody>
      </p:sp>
      <p:sp>
        <p:nvSpPr>
          <p:cNvPr id="12" name="Rounded Rectangle 11"/>
          <p:cNvSpPr/>
          <p:nvPr/>
        </p:nvSpPr>
        <p:spPr>
          <a:xfrm>
            <a:off x="3830029" y="214884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295144"/>
            <a:ext cx="1293222" cy="621792"/>
          </a:xfrm>
          <a:prstGeom prst="rect">
            <a:avLst/>
          </a:prstGeom>
          <a:noFill/>
        </p:spPr>
        <p:txBody>
          <a:bodyPr wrap="none">
            <a:spAutoFit/>
          </a:bodyPr>
          <a:lstStyle/>
          <a:p>
            <a:pPr algn="ctr"/>
            <a:r>
              <a:rPr sz="1100" b="1">
                <a:solidFill>
                  <a:srgbClr val="FFFFFF"/>
                </a:solidFill>
              </a:rPr>
              <a:t>COMPARE</a:t>
            </a:r>
          </a:p>
        </p:txBody>
      </p:sp>
      <p:sp>
        <p:nvSpPr>
          <p:cNvPr id="14" name="Rounded Rectangle 13"/>
          <p:cNvSpPr/>
          <p:nvPr/>
        </p:nvSpPr>
        <p:spPr>
          <a:xfrm>
            <a:off x="5379284" y="214884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295144"/>
            <a:ext cx="1293222" cy="621792"/>
          </a:xfrm>
          <a:prstGeom prst="rect">
            <a:avLst/>
          </a:prstGeom>
          <a:noFill/>
        </p:spPr>
        <p:txBody>
          <a:bodyPr wrap="none">
            <a:spAutoFit/>
          </a:bodyPr>
          <a:lstStyle/>
          <a:p>
            <a:pPr algn="ctr"/>
            <a:r>
              <a:rPr sz="1100" b="1">
                <a:solidFill>
                  <a:srgbClr val="FFFFFF"/>
                </a:solidFill>
              </a:rPr>
              <a:t>SELECT</a:t>
            </a:r>
          </a:p>
        </p:txBody>
      </p:sp>
      <p:sp>
        <p:nvSpPr>
          <p:cNvPr id="16" name="Rounded Rectangle 15"/>
          <p:cNvSpPr/>
          <p:nvPr/>
        </p:nvSpPr>
        <p:spPr>
          <a:xfrm>
            <a:off x="6928539" y="214884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295144"/>
            <a:ext cx="1293222" cy="621792"/>
          </a:xfrm>
          <a:prstGeom prst="rect">
            <a:avLst/>
          </a:prstGeom>
          <a:noFill/>
        </p:spPr>
        <p:txBody>
          <a:bodyPr wrap="none">
            <a:spAutoFit/>
          </a:bodyPr>
          <a:lstStyle/>
          <a:p>
            <a:pPr algn="ctr"/>
            <a:r>
              <a:rPr sz="1100" b="1">
                <a:solidFill>
                  <a:srgbClr val="FFFFFF"/>
                </a:solidFill>
              </a:rPr>
              <a:t>DEVELOP</a:t>
            </a:r>
          </a:p>
        </p:txBody>
      </p:sp>
      <p:sp>
        <p:nvSpPr>
          <p:cNvPr id="18" name="Rounded Rectangle 17"/>
          <p:cNvSpPr/>
          <p:nvPr/>
        </p:nvSpPr>
        <p:spPr>
          <a:xfrm>
            <a:off x="8477794" y="2148840"/>
            <a:ext cx="1402950"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295144"/>
            <a:ext cx="1293222" cy="621792"/>
          </a:xfrm>
          <a:prstGeom prst="rect">
            <a:avLst/>
          </a:prstGeom>
          <a:noFill/>
        </p:spPr>
        <p:txBody>
          <a:bodyPr wrap="none">
            <a:spAutoFit/>
          </a:bodyPr>
          <a:lstStyle/>
          <a:p>
            <a:pPr algn="ctr"/>
            <a:r>
              <a:rPr sz="1100" b="1">
                <a:solidFill>
                  <a:srgbClr val="FFFFFF"/>
                </a:solidFill>
              </a:rPr>
              <a:t>CRITIQUE</a:t>
            </a:r>
          </a:p>
        </p:txBody>
      </p:sp>
      <p:sp>
        <p:nvSpPr>
          <p:cNvPr id="20" name="Rounded Rectangle 19"/>
          <p:cNvSpPr/>
          <p:nvPr/>
        </p:nvSpPr>
        <p:spPr>
          <a:xfrm>
            <a:off x="10027049" y="214884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295144"/>
            <a:ext cx="1293222" cy="621792"/>
          </a:xfrm>
          <a:prstGeom prst="rect">
            <a:avLst/>
          </a:prstGeom>
          <a:noFill/>
        </p:spPr>
        <p:txBody>
          <a:bodyPr wrap="none">
            <a:spAutoFit/>
          </a:bodyPr>
          <a:lstStyle/>
          <a:p>
            <a:pPr algn="ctr"/>
            <a:r>
              <a:rPr sz="1100" b="1">
                <a:solidFill>
                  <a:srgbClr val="FFFFFF"/>
                </a:solidFill>
              </a:rPr>
              <a:t>FINALISE</a:t>
            </a:r>
          </a:p>
        </p:txBody>
      </p:sp>
      <p:sp>
        <p:nvSpPr>
          <p:cNvPr id="22" name="Rounded Rectangle 21"/>
          <p:cNvSpPr/>
          <p:nvPr/>
        </p:nvSpPr>
        <p:spPr>
          <a:xfrm>
            <a:off x="914400" y="3977639"/>
            <a:ext cx="10149840" cy="109728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115568" y="4105655"/>
            <a:ext cx="9747504" cy="384048"/>
          </a:xfrm>
          <a:prstGeom prst="rect">
            <a:avLst/>
          </a:prstGeom>
          <a:noFill/>
        </p:spPr>
        <p:txBody>
          <a:bodyPr wrap="none">
            <a:spAutoFit/>
          </a:bodyPr>
          <a:lstStyle/>
          <a:p>
            <a:r>
              <a:rPr sz="1500" b="1">
                <a:solidFill>
                  <a:srgbClr val="236ABE"/>
                </a:solidFill>
              </a:rPr>
              <a:t>WHY IT WORKS</a:t>
            </a:r>
          </a:p>
        </p:txBody>
      </p:sp>
      <p:sp>
        <p:nvSpPr>
          <p:cNvPr id="24" name="TextBox 23"/>
          <p:cNvSpPr txBox="1"/>
          <p:nvPr/>
        </p:nvSpPr>
        <p:spPr>
          <a:xfrm>
            <a:off x="1115568" y="4599431"/>
            <a:ext cx="9747504" cy="347472"/>
          </a:xfrm>
          <a:prstGeom prst="rect">
            <a:avLst/>
          </a:prstGeom>
          <a:noFill/>
        </p:spPr>
        <p:txBody>
          <a:bodyPr wrap="square">
            <a:spAutoFit/>
          </a:bodyPr>
          <a:lstStyle/>
          <a:p>
            <a:r>
              <a:rPr sz="1050">
                <a:solidFill>
                  <a:srgbClr val="1C242D"/>
                </a:solidFill>
              </a:rPr>
              <a:t>Analysis, creation and review often improve when they happen as separate steps rather than one giant request.</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Chain a Task</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Do not ask for the final answer immediately</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64</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12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Choose a task: campaign, app idea, lesson, business proposal or event plan. Run three separate prompts:
1. Understand the problem.
2. Generate options.
3. Compare the options and recommend one.</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Keep all three outputs and note how the later steps use the earlier context.</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Grounding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Base the answer on supplied source material</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65</a:t>
            </a:r>
          </a:p>
        </p:txBody>
      </p:sp>
      <p:sp>
        <p:nvSpPr>
          <p:cNvPr id="8" name="Rounded Rectangle 7"/>
          <p:cNvSpPr/>
          <p:nvPr/>
        </p:nvSpPr>
        <p:spPr>
          <a:xfrm>
            <a:off x="777240" y="1325880"/>
            <a:ext cx="10607040" cy="44348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941832" y="1463039"/>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24128" y="1490472"/>
            <a:ext cx="1234440" cy="182880"/>
          </a:xfrm>
          <a:prstGeom prst="rect">
            <a:avLst/>
          </a:prstGeom>
          <a:noFill/>
        </p:spPr>
        <p:txBody>
          <a:bodyPr wrap="none">
            <a:spAutoFit/>
          </a:bodyPr>
          <a:lstStyle/>
          <a:p>
            <a:r>
              <a:rPr sz="800" b="1">
                <a:solidFill>
                  <a:srgbClr val="FFFFFF"/>
                </a:solidFill>
              </a:rPr>
              <a:t>GROUNDED PROMPT</a:t>
            </a:r>
          </a:p>
        </p:txBody>
      </p:sp>
      <p:sp>
        <p:nvSpPr>
          <p:cNvPr id="11" name="TextBox 10"/>
          <p:cNvSpPr txBox="1"/>
          <p:nvPr/>
        </p:nvSpPr>
        <p:spPr>
          <a:xfrm>
            <a:off x="1033271" y="1892807"/>
            <a:ext cx="10094976" cy="3685031"/>
          </a:xfrm>
          <a:prstGeom prst="rect">
            <a:avLst/>
          </a:prstGeom>
          <a:noFill/>
        </p:spPr>
        <p:txBody>
          <a:bodyPr wrap="none">
            <a:spAutoFit/>
          </a:bodyPr>
          <a:lstStyle/>
          <a:p>
            <a:r>
              <a:rPr sz="1100">
                <a:solidFill>
                  <a:srgbClr val="1C242D"/>
                </a:solidFill>
                <a:latin typeface="Aptos Mono"/>
              </a:rPr>
              <a:t>Using only the attached Employee Handbook, explain the annual leave entitlement for permanent employees.
For every conclusion, identify the relevant section.
If the handbook does not answer something, write:
"Not stated in the supplied policy."
Do not fill gaps using general employment practices.</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Generation Is Not Verification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Do not confuse a plausible answer with a checked answer</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66</a:t>
            </a:r>
          </a:p>
        </p:txBody>
      </p:sp>
      <p:sp>
        <p:nvSpPr>
          <p:cNvPr id="8" name="Rounded Rectangle 7"/>
          <p:cNvSpPr/>
          <p:nvPr/>
        </p:nvSpPr>
        <p:spPr>
          <a:xfrm>
            <a:off x="731520" y="2240280"/>
            <a:ext cx="2022652"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912924" cy="621792"/>
          </a:xfrm>
          <a:prstGeom prst="rect">
            <a:avLst/>
          </a:prstGeom>
          <a:noFill/>
        </p:spPr>
        <p:txBody>
          <a:bodyPr wrap="none">
            <a:spAutoFit/>
          </a:bodyPr>
          <a:lstStyle/>
          <a:p>
            <a:pPr algn="ctr"/>
            <a:r>
              <a:rPr sz="1100" b="1">
                <a:solidFill>
                  <a:srgbClr val="FFFFFF"/>
                </a:solidFill>
              </a:rPr>
              <a:t>FIND</a:t>
            </a:r>
          </a:p>
        </p:txBody>
      </p:sp>
      <p:sp>
        <p:nvSpPr>
          <p:cNvPr id="10" name="Rounded Rectangle 9"/>
          <p:cNvSpPr/>
          <p:nvPr/>
        </p:nvSpPr>
        <p:spPr>
          <a:xfrm>
            <a:off x="2900476" y="2240280"/>
            <a:ext cx="2022652"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955340" y="2386584"/>
            <a:ext cx="1912924" cy="621792"/>
          </a:xfrm>
          <a:prstGeom prst="rect">
            <a:avLst/>
          </a:prstGeom>
          <a:noFill/>
        </p:spPr>
        <p:txBody>
          <a:bodyPr wrap="none">
            <a:spAutoFit/>
          </a:bodyPr>
          <a:lstStyle/>
          <a:p>
            <a:pPr algn="ctr"/>
            <a:r>
              <a:rPr sz="1100" b="1">
                <a:solidFill>
                  <a:srgbClr val="FFFFFF"/>
                </a:solidFill>
              </a:rPr>
              <a:t>VERIFY</a:t>
            </a:r>
          </a:p>
        </p:txBody>
      </p:sp>
      <p:sp>
        <p:nvSpPr>
          <p:cNvPr id="12" name="Rounded Rectangle 11"/>
          <p:cNvSpPr/>
          <p:nvPr/>
        </p:nvSpPr>
        <p:spPr>
          <a:xfrm>
            <a:off x="5069433" y="2240280"/>
            <a:ext cx="2022652"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124297" y="2386584"/>
            <a:ext cx="1912924" cy="621792"/>
          </a:xfrm>
          <a:prstGeom prst="rect">
            <a:avLst/>
          </a:prstGeom>
          <a:noFill/>
        </p:spPr>
        <p:txBody>
          <a:bodyPr wrap="none">
            <a:spAutoFit/>
          </a:bodyPr>
          <a:lstStyle/>
          <a:p>
            <a:pPr algn="ctr"/>
            <a:r>
              <a:rPr sz="1100" b="1">
                <a:solidFill>
                  <a:srgbClr val="FFFFFF"/>
                </a:solidFill>
              </a:rPr>
              <a:t>COMPARE</a:t>
            </a:r>
          </a:p>
        </p:txBody>
      </p:sp>
      <p:sp>
        <p:nvSpPr>
          <p:cNvPr id="14" name="Rounded Rectangle 13"/>
          <p:cNvSpPr/>
          <p:nvPr/>
        </p:nvSpPr>
        <p:spPr>
          <a:xfrm>
            <a:off x="7238390" y="2240280"/>
            <a:ext cx="2022652"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293254" y="2386584"/>
            <a:ext cx="1912924" cy="621792"/>
          </a:xfrm>
          <a:prstGeom prst="rect">
            <a:avLst/>
          </a:prstGeom>
          <a:noFill/>
        </p:spPr>
        <p:txBody>
          <a:bodyPr wrap="none">
            <a:spAutoFit/>
          </a:bodyPr>
          <a:lstStyle/>
          <a:p>
            <a:pPr algn="ctr"/>
            <a:r>
              <a:rPr sz="1100" b="1">
                <a:solidFill>
                  <a:srgbClr val="FFFFFF"/>
                </a:solidFill>
              </a:rPr>
              <a:t>CITE</a:t>
            </a:r>
          </a:p>
        </p:txBody>
      </p:sp>
      <p:sp>
        <p:nvSpPr>
          <p:cNvPr id="16" name="Rounded Rectangle 15"/>
          <p:cNvSpPr/>
          <p:nvPr/>
        </p:nvSpPr>
        <p:spPr>
          <a:xfrm>
            <a:off x="9407347" y="2240280"/>
            <a:ext cx="2022652"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462211" y="2386584"/>
            <a:ext cx="1912924" cy="621792"/>
          </a:xfrm>
          <a:prstGeom prst="rect">
            <a:avLst/>
          </a:prstGeom>
          <a:noFill/>
        </p:spPr>
        <p:txBody>
          <a:bodyPr wrap="none">
            <a:spAutoFit/>
          </a:bodyPr>
          <a:lstStyle/>
          <a:p>
            <a:pPr algn="ctr"/>
            <a:r>
              <a:rPr sz="1100" b="1">
                <a:solidFill>
                  <a:srgbClr val="FFFFFF"/>
                </a:solidFill>
              </a:rPr>
              <a:t>ANSWER</a:t>
            </a:r>
          </a:p>
        </p:txBody>
      </p:sp>
      <p:sp>
        <p:nvSpPr>
          <p:cNvPr id="18" name="Rounded Rectangle 17"/>
          <p:cNvSpPr/>
          <p:nvPr/>
        </p:nvSpPr>
        <p:spPr>
          <a:xfrm>
            <a:off x="1005840" y="4069080"/>
            <a:ext cx="10058400" cy="91440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207008" y="4197096"/>
            <a:ext cx="9656064" cy="384048"/>
          </a:xfrm>
          <a:prstGeom prst="rect">
            <a:avLst/>
          </a:prstGeom>
          <a:noFill/>
        </p:spPr>
        <p:txBody>
          <a:bodyPr wrap="none">
            <a:spAutoFit/>
          </a:bodyPr>
          <a:lstStyle/>
          <a:p>
            <a:r>
              <a:rPr sz="1500" b="1">
                <a:solidFill>
                  <a:srgbClr val="CB4949"/>
                </a:solidFill>
              </a:rPr>
              <a:t>RULE</a:t>
            </a:r>
          </a:p>
        </p:txBody>
      </p:sp>
      <p:sp>
        <p:nvSpPr>
          <p:cNvPr id="20" name="TextBox 19"/>
          <p:cNvSpPr txBox="1"/>
          <p:nvPr/>
        </p:nvSpPr>
        <p:spPr>
          <a:xfrm>
            <a:off x="1207008" y="4690872"/>
            <a:ext cx="9656064" cy="164592"/>
          </a:xfrm>
          <a:prstGeom prst="rect">
            <a:avLst/>
          </a:prstGeom>
          <a:noFill/>
        </p:spPr>
        <p:txBody>
          <a:bodyPr wrap="square">
            <a:spAutoFit/>
          </a:bodyPr>
          <a:lstStyle/>
          <a:p>
            <a:r>
              <a:rPr sz="1050">
                <a:solidFill>
                  <a:srgbClr val="1C242D"/>
                </a:solidFill>
              </a:rPr>
              <a:t>The consequences of being wrong determine how much verification is required.</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Critique Prompting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AI as a reviewer before asking for a rewrite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67</a:t>
            </a:r>
          </a:p>
        </p:txBody>
      </p:sp>
      <p:sp>
        <p:nvSpPr>
          <p:cNvPr id="8" name="Rounded Rectangle 7"/>
          <p:cNvSpPr/>
          <p:nvPr/>
        </p:nvSpPr>
        <p:spPr>
          <a:xfrm>
            <a:off x="822960" y="1325880"/>
            <a:ext cx="10515600" cy="44348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987552" y="1463039"/>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69848" y="1490472"/>
            <a:ext cx="1234440" cy="182880"/>
          </a:xfrm>
          <a:prstGeom prst="rect">
            <a:avLst/>
          </a:prstGeom>
          <a:noFill/>
        </p:spPr>
        <p:txBody>
          <a:bodyPr wrap="none">
            <a:spAutoFit/>
          </a:bodyPr>
          <a:lstStyle/>
          <a:p>
            <a:r>
              <a:rPr sz="800" b="1">
                <a:solidFill>
                  <a:srgbClr val="FFFFFF"/>
                </a:solidFill>
              </a:rPr>
              <a:t>CRITIQUE</a:t>
            </a:r>
          </a:p>
        </p:txBody>
      </p:sp>
      <p:sp>
        <p:nvSpPr>
          <p:cNvPr id="11" name="TextBox 10"/>
          <p:cNvSpPr txBox="1"/>
          <p:nvPr/>
        </p:nvSpPr>
        <p:spPr>
          <a:xfrm>
            <a:off x="1078992" y="1892807"/>
            <a:ext cx="10003536" cy="3685031"/>
          </a:xfrm>
          <a:prstGeom prst="rect">
            <a:avLst/>
          </a:prstGeom>
          <a:noFill/>
        </p:spPr>
        <p:txBody>
          <a:bodyPr wrap="none">
            <a:spAutoFit/>
          </a:bodyPr>
          <a:lstStyle/>
          <a:p>
            <a:r>
              <a:rPr sz="1100">
                <a:solidFill>
                  <a:srgbClr val="1C242D"/>
                </a:solidFill>
                <a:latin typeface="Aptos Mono"/>
              </a:rPr>
              <a:t>Critique the proposal you just produced.
Look specifically for:
• unsupported assumptions;
• missing costs;
• unclear responsibilities;
• weak implementation steps;
• contradictions;
• risks;
• unrealistic timelines.
Do not rewrite it yet. Return only the weaknesses and recommended corrections.</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Negative Prompting &amp; Boundaries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Protect what must remain unchanged</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68</a:t>
            </a:r>
          </a:p>
        </p:txBody>
      </p:sp>
      <p:sp>
        <p:nvSpPr>
          <p:cNvPr id="8" name="TextBox 7"/>
          <p:cNvSpPr txBox="1"/>
          <p:nvPr/>
        </p:nvSpPr>
        <p:spPr>
          <a:xfrm>
            <a:off x="822960" y="1508760"/>
            <a:ext cx="5303520" cy="4023360"/>
          </a:xfrm>
          <a:prstGeom prst="rect">
            <a:avLst/>
          </a:prstGeom>
          <a:noFill/>
        </p:spPr>
        <p:txBody>
          <a:bodyPr wrap="square">
            <a:spAutoFit/>
          </a:bodyPr>
          <a:lstStyle/>
          <a:p>
            <a:pPr>
              <a:spcAft>
                <a:spcPts val="800"/>
              </a:spcAft>
              <a:defRPr sz="1800">
                <a:solidFill>
                  <a:srgbClr val="FFFFFF"/>
                </a:solidFill>
              </a:defRPr>
            </a:pPr>
            <a:r>
              <a:t>• Do not alter the person's identity.</a:t>
            </a:r>
          </a:p>
          <a:p>
            <a:pPr>
              <a:spcAft>
                <a:spcPts val="800"/>
              </a:spcAft>
              <a:defRPr sz="1800">
                <a:solidFill>
                  <a:srgbClr val="FFFFFF"/>
                </a:solidFill>
              </a:defRPr>
            </a:pPr>
            <a:r>
              <a:t>• Do not change the logo.</a:t>
            </a:r>
          </a:p>
          <a:p>
            <a:pPr>
              <a:spcAft>
                <a:spcPts val="800"/>
              </a:spcAft>
              <a:defRPr sz="1800">
                <a:solidFill>
                  <a:srgbClr val="FFFFFF"/>
                </a:solidFill>
              </a:defRPr>
            </a:pPr>
            <a:r>
              <a:t>• Do not add text to the image.</a:t>
            </a:r>
          </a:p>
          <a:p>
            <a:pPr>
              <a:spcAft>
                <a:spcPts val="800"/>
              </a:spcAft>
              <a:defRPr sz="1800">
                <a:solidFill>
                  <a:srgbClr val="FFFFFF"/>
                </a:solidFill>
              </a:defRPr>
            </a:pPr>
            <a:r>
              <a:t>• Do not change the product packaging.</a:t>
            </a:r>
          </a:p>
          <a:p>
            <a:pPr>
              <a:spcAft>
                <a:spcPts val="800"/>
              </a:spcAft>
              <a:defRPr sz="1800">
                <a:solidFill>
                  <a:srgbClr val="FFFFFF"/>
                </a:solidFill>
              </a:defRPr>
            </a:pPr>
            <a:r>
              <a:t>• Do not introduce objects that are not present.</a:t>
            </a:r>
          </a:p>
          <a:p>
            <a:pPr>
              <a:spcAft>
                <a:spcPts val="800"/>
              </a:spcAft>
              <a:defRPr sz="1800">
                <a:solidFill>
                  <a:srgbClr val="FFFFFF"/>
                </a:solidFill>
              </a:defRPr>
            </a:pPr>
            <a:r>
              <a:t>• Do not invent missing facts.</a:t>
            </a:r>
          </a:p>
        </p:txBody>
      </p:sp>
      <p:sp>
        <p:nvSpPr>
          <p:cNvPr id="9" name="Rounded Rectangle 8"/>
          <p:cNvSpPr/>
          <p:nvPr/>
        </p:nvSpPr>
        <p:spPr>
          <a:xfrm>
            <a:off x="6583680" y="1828800"/>
            <a:ext cx="4389120" cy="23774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784848" y="1956816"/>
            <a:ext cx="3986783" cy="384048"/>
          </a:xfrm>
          <a:prstGeom prst="rect">
            <a:avLst/>
          </a:prstGeom>
          <a:noFill/>
        </p:spPr>
        <p:txBody>
          <a:bodyPr wrap="none">
            <a:spAutoFit/>
          </a:bodyPr>
          <a:lstStyle/>
          <a:p>
            <a:r>
              <a:rPr sz="1500" b="1">
                <a:solidFill>
                  <a:srgbClr val="E5AE38"/>
                </a:solidFill>
              </a:rPr>
              <a:t>BALANCE</a:t>
            </a:r>
          </a:p>
        </p:txBody>
      </p:sp>
      <p:sp>
        <p:nvSpPr>
          <p:cNvPr id="11" name="TextBox 10"/>
          <p:cNvSpPr txBox="1"/>
          <p:nvPr/>
        </p:nvSpPr>
        <p:spPr>
          <a:xfrm>
            <a:off x="6784848" y="2450592"/>
            <a:ext cx="3986783" cy="1627632"/>
          </a:xfrm>
          <a:prstGeom prst="rect">
            <a:avLst/>
          </a:prstGeom>
          <a:noFill/>
        </p:spPr>
        <p:txBody>
          <a:bodyPr wrap="square">
            <a:spAutoFit/>
          </a:bodyPr>
          <a:lstStyle/>
          <a:p>
            <a:r>
              <a:rPr sz="1050">
                <a:solidFill>
                  <a:srgbClr val="1C242D"/>
                </a:solidFill>
              </a:rPr>
              <a:t>Say what must NOT happen — and also clearly describe what SHOULD happen.</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Prompt Diagnosis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When the output is bad, diagnose before rewriting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69</a:t>
            </a:r>
          </a:p>
        </p:txBody>
      </p:sp>
      <p:sp>
        <p:nvSpPr>
          <p:cNvPr id="8" name="Rounded Rectangle 7"/>
          <p:cNvSpPr/>
          <p:nvPr/>
        </p:nvSpPr>
        <p:spPr>
          <a:xfrm>
            <a:off x="731520" y="2148840"/>
            <a:ext cx="1402950"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295144"/>
            <a:ext cx="1293222" cy="621792"/>
          </a:xfrm>
          <a:prstGeom prst="rect">
            <a:avLst/>
          </a:prstGeom>
          <a:noFill/>
        </p:spPr>
        <p:txBody>
          <a:bodyPr wrap="none">
            <a:spAutoFit/>
          </a:bodyPr>
          <a:lstStyle/>
          <a:p>
            <a:pPr algn="ctr"/>
            <a:r>
              <a:rPr sz="1100" b="1">
                <a:solidFill>
                  <a:srgbClr val="FFFFFF"/>
                </a:solidFill>
              </a:rPr>
              <a:t>BAD OUTPUT</a:t>
            </a:r>
          </a:p>
        </p:txBody>
      </p:sp>
      <p:sp>
        <p:nvSpPr>
          <p:cNvPr id="10" name="Rounded Rectangle 9"/>
          <p:cNvSpPr/>
          <p:nvPr/>
        </p:nvSpPr>
        <p:spPr>
          <a:xfrm>
            <a:off x="2280774" y="2148840"/>
            <a:ext cx="1402950"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295144"/>
            <a:ext cx="1293222" cy="621792"/>
          </a:xfrm>
          <a:prstGeom prst="rect">
            <a:avLst/>
          </a:prstGeom>
          <a:noFill/>
        </p:spPr>
        <p:txBody>
          <a:bodyPr wrap="none">
            <a:spAutoFit/>
          </a:bodyPr>
          <a:lstStyle/>
          <a:p>
            <a:pPr algn="ctr"/>
            <a:r>
              <a:rPr sz="1100" b="1">
                <a:solidFill>
                  <a:srgbClr val="FFFFFF"/>
                </a:solidFill>
              </a:rPr>
              <a:t>TASK?</a:t>
            </a:r>
          </a:p>
        </p:txBody>
      </p:sp>
      <p:sp>
        <p:nvSpPr>
          <p:cNvPr id="12" name="Rounded Rectangle 11"/>
          <p:cNvSpPr/>
          <p:nvPr/>
        </p:nvSpPr>
        <p:spPr>
          <a:xfrm>
            <a:off x="3830029" y="214884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295144"/>
            <a:ext cx="1293222" cy="621792"/>
          </a:xfrm>
          <a:prstGeom prst="rect">
            <a:avLst/>
          </a:prstGeom>
          <a:noFill/>
        </p:spPr>
        <p:txBody>
          <a:bodyPr wrap="none">
            <a:spAutoFit/>
          </a:bodyPr>
          <a:lstStyle/>
          <a:p>
            <a:pPr algn="ctr"/>
            <a:r>
              <a:rPr sz="1100" b="1">
                <a:solidFill>
                  <a:srgbClr val="FFFFFF"/>
                </a:solidFill>
              </a:rPr>
              <a:t>CONTEXT?</a:t>
            </a:r>
          </a:p>
        </p:txBody>
      </p:sp>
      <p:sp>
        <p:nvSpPr>
          <p:cNvPr id="14" name="Rounded Rectangle 13"/>
          <p:cNvSpPr/>
          <p:nvPr/>
        </p:nvSpPr>
        <p:spPr>
          <a:xfrm>
            <a:off x="5379284" y="214884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295144"/>
            <a:ext cx="1293222" cy="621792"/>
          </a:xfrm>
          <a:prstGeom prst="rect">
            <a:avLst/>
          </a:prstGeom>
          <a:noFill/>
        </p:spPr>
        <p:txBody>
          <a:bodyPr wrap="none">
            <a:spAutoFit/>
          </a:bodyPr>
          <a:lstStyle/>
          <a:p>
            <a:pPr algn="ctr"/>
            <a:r>
              <a:rPr sz="1100" b="1">
                <a:solidFill>
                  <a:srgbClr val="FFFFFF"/>
                </a:solidFill>
              </a:rPr>
              <a:t>INPUT?</a:t>
            </a:r>
          </a:p>
        </p:txBody>
      </p:sp>
      <p:sp>
        <p:nvSpPr>
          <p:cNvPr id="16" name="Rounded Rectangle 15"/>
          <p:cNvSpPr/>
          <p:nvPr/>
        </p:nvSpPr>
        <p:spPr>
          <a:xfrm>
            <a:off x="6928539" y="214884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295144"/>
            <a:ext cx="1293222" cy="621792"/>
          </a:xfrm>
          <a:prstGeom prst="rect">
            <a:avLst/>
          </a:prstGeom>
          <a:noFill/>
        </p:spPr>
        <p:txBody>
          <a:bodyPr wrap="none">
            <a:spAutoFit/>
          </a:bodyPr>
          <a:lstStyle/>
          <a:p>
            <a:pPr algn="ctr"/>
            <a:r>
              <a:rPr sz="1100" b="1">
                <a:solidFill>
                  <a:srgbClr val="FFFFFF"/>
                </a:solidFill>
              </a:rPr>
              <a:t>CONSTRAINTS?</a:t>
            </a:r>
          </a:p>
        </p:txBody>
      </p:sp>
      <p:sp>
        <p:nvSpPr>
          <p:cNvPr id="18" name="Rounded Rectangle 17"/>
          <p:cNvSpPr/>
          <p:nvPr/>
        </p:nvSpPr>
        <p:spPr>
          <a:xfrm>
            <a:off x="8477794" y="214884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295144"/>
            <a:ext cx="1293222" cy="621792"/>
          </a:xfrm>
          <a:prstGeom prst="rect">
            <a:avLst/>
          </a:prstGeom>
          <a:noFill/>
        </p:spPr>
        <p:txBody>
          <a:bodyPr wrap="none">
            <a:spAutoFit/>
          </a:bodyPr>
          <a:lstStyle/>
          <a:p>
            <a:pPr algn="ctr"/>
            <a:r>
              <a:rPr sz="1100" b="1">
                <a:solidFill>
                  <a:srgbClr val="FFFFFF"/>
                </a:solidFill>
              </a:rPr>
              <a:t>FORMAT?</a:t>
            </a:r>
          </a:p>
        </p:txBody>
      </p:sp>
      <p:sp>
        <p:nvSpPr>
          <p:cNvPr id="20" name="Rounded Rectangle 19"/>
          <p:cNvSpPr/>
          <p:nvPr/>
        </p:nvSpPr>
        <p:spPr>
          <a:xfrm>
            <a:off x="10027049" y="214884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295144"/>
            <a:ext cx="1293222" cy="621792"/>
          </a:xfrm>
          <a:prstGeom prst="rect">
            <a:avLst/>
          </a:prstGeom>
          <a:noFill/>
        </p:spPr>
        <p:txBody>
          <a:bodyPr wrap="none">
            <a:spAutoFit/>
          </a:bodyPr>
          <a:lstStyle/>
          <a:p>
            <a:pPr algn="ctr"/>
            <a:r>
              <a:rPr sz="1100" b="1">
                <a:solidFill>
                  <a:srgbClr val="FFFFFF"/>
                </a:solidFill>
              </a:rPr>
              <a:t>VERIFY?</a:t>
            </a:r>
          </a:p>
        </p:txBody>
      </p:sp>
      <p:sp>
        <p:nvSpPr>
          <p:cNvPr id="22" name="TextBox 21"/>
          <p:cNvSpPr txBox="1"/>
          <p:nvPr/>
        </p:nvSpPr>
        <p:spPr>
          <a:xfrm>
            <a:off x="914400" y="3886200"/>
            <a:ext cx="10058400" cy="1828800"/>
          </a:xfrm>
          <a:prstGeom prst="rect">
            <a:avLst/>
          </a:prstGeom>
          <a:noFill/>
        </p:spPr>
        <p:txBody>
          <a:bodyPr wrap="square">
            <a:spAutoFit/>
          </a:bodyPr>
          <a:lstStyle/>
          <a:p>
            <a:pPr>
              <a:spcAft>
                <a:spcPts val="800"/>
              </a:spcAft>
              <a:defRPr sz="1400">
                <a:solidFill>
                  <a:srgbClr val="FFFFFF"/>
                </a:solidFill>
              </a:defRPr>
            </a:pPr>
            <a:r>
              <a:t>• Was the task unclear?</a:t>
            </a:r>
          </a:p>
          <a:p>
            <a:pPr>
              <a:spcAft>
                <a:spcPts val="800"/>
              </a:spcAft>
              <a:defRPr sz="1400">
                <a:solidFill>
                  <a:srgbClr val="FFFFFF"/>
                </a:solidFill>
              </a:defRPr>
            </a:pPr>
            <a:r>
              <a:t>• Was important context missing?</a:t>
            </a:r>
          </a:p>
          <a:p>
            <a:pPr>
              <a:spcAft>
                <a:spcPts val="800"/>
              </a:spcAft>
              <a:defRPr sz="1400">
                <a:solidFill>
                  <a:srgbClr val="FFFFFF"/>
                </a:solidFill>
              </a:defRPr>
            </a:pPr>
            <a:r>
              <a:t>• Was the source/input poor?</a:t>
            </a:r>
          </a:p>
          <a:p>
            <a:pPr>
              <a:spcAft>
                <a:spcPts val="800"/>
              </a:spcAft>
              <a:defRPr sz="1400">
                <a:solidFill>
                  <a:srgbClr val="FFFFFF"/>
                </a:solidFill>
              </a:defRPr>
            </a:pPr>
            <a:r>
              <a:t>• Were boundaries missing?</a:t>
            </a:r>
          </a:p>
          <a:p>
            <a:pPr>
              <a:spcAft>
                <a:spcPts val="800"/>
              </a:spcAft>
              <a:defRPr sz="1400">
                <a:solidFill>
                  <a:srgbClr val="FFFFFF"/>
                </a:solidFill>
              </a:defRPr>
            </a:pPr>
            <a:r>
              <a:t>• Was the output format undefined?</a:t>
            </a:r>
          </a:p>
          <a:p>
            <a:pPr>
              <a:spcAft>
                <a:spcPts val="800"/>
              </a:spcAft>
              <a:defRPr sz="1400">
                <a:solidFill>
                  <a:srgbClr val="FFFFFF"/>
                </a:solidFill>
              </a:defRPr>
            </a:pPr>
            <a:r>
              <a:t>• Does the task require information the model does not have?</a:t>
            </a:r>
          </a:p>
          <a:p>
            <a:pPr>
              <a:spcAft>
                <a:spcPts val="800"/>
              </a:spcAft>
              <a:defRPr sz="1400">
                <a:solidFill>
                  <a:srgbClr val="FFFFFF"/>
                </a:solidFill>
              </a:defRPr>
            </a:pPr>
            <a:r>
              <a:t>• Does the answer require external verification?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AI Is Not the Same as ChatGPT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Separate the field from the application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a:t>
            </a:r>
          </a:p>
        </p:txBody>
      </p:sp>
      <p:sp>
        <p:nvSpPr>
          <p:cNvPr id="8" name="Rounded Rectangle 7"/>
          <p:cNvSpPr/>
          <p:nvPr/>
        </p:nvSpPr>
        <p:spPr>
          <a:xfrm>
            <a:off x="822960" y="1554480"/>
            <a:ext cx="4754880" cy="347472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352544" cy="384048"/>
          </a:xfrm>
          <a:prstGeom prst="rect">
            <a:avLst/>
          </a:prstGeom>
          <a:noFill/>
        </p:spPr>
        <p:txBody>
          <a:bodyPr wrap="none">
            <a:spAutoFit/>
          </a:bodyPr>
          <a:lstStyle/>
          <a:p>
            <a:r>
              <a:rPr sz="1500" b="1">
                <a:solidFill>
                  <a:srgbClr val="236ABE"/>
                </a:solidFill>
              </a:rPr>
              <a:t>ARTIFICIAL INTELLIGENCE</a:t>
            </a:r>
          </a:p>
        </p:txBody>
      </p:sp>
      <p:sp>
        <p:nvSpPr>
          <p:cNvPr id="10" name="TextBox 9"/>
          <p:cNvSpPr txBox="1"/>
          <p:nvPr/>
        </p:nvSpPr>
        <p:spPr>
          <a:xfrm>
            <a:off x="1024128" y="2176272"/>
            <a:ext cx="4352544" cy="2724912"/>
          </a:xfrm>
          <a:prstGeom prst="rect">
            <a:avLst/>
          </a:prstGeom>
          <a:noFill/>
        </p:spPr>
        <p:txBody>
          <a:bodyPr wrap="square">
            <a:spAutoFit/>
          </a:bodyPr>
          <a:lstStyle/>
          <a:p>
            <a:r>
              <a:rPr sz="1050">
                <a:solidFill>
                  <a:srgbClr val="1C242D"/>
                </a:solidFill>
              </a:rPr>
              <a:t>The broad field: machine learning, computer vision, speech, robotics, generative AI and more.</a:t>
            </a:r>
          </a:p>
        </p:txBody>
      </p:sp>
      <p:sp>
        <p:nvSpPr>
          <p:cNvPr id="11" name="Rounded Rectangle 10"/>
          <p:cNvSpPr/>
          <p:nvPr/>
        </p:nvSpPr>
        <p:spPr>
          <a:xfrm>
            <a:off x="6537960" y="1554480"/>
            <a:ext cx="4754880" cy="3474720"/>
          </a:xfrm>
          <a:prstGeom prst="roundRect">
            <a:avLst/>
          </a:prstGeom>
          <a:solidFill>
            <a:srgbClr val="F5F1FB"/>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739128" y="1682495"/>
            <a:ext cx="4352544" cy="384048"/>
          </a:xfrm>
          <a:prstGeom prst="rect">
            <a:avLst/>
          </a:prstGeom>
          <a:noFill/>
        </p:spPr>
        <p:txBody>
          <a:bodyPr wrap="none">
            <a:spAutoFit/>
          </a:bodyPr>
          <a:lstStyle/>
          <a:p>
            <a:r>
              <a:rPr sz="1500" b="1">
                <a:solidFill>
                  <a:srgbClr val="704CAE"/>
                </a:solidFill>
              </a:rPr>
              <a:t>AI APPLICATION</a:t>
            </a:r>
          </a:p>
        </p:txBody>
      </p:sp>
      <p:sp>
        <p:nvSpPr>
          <p:cNvPr id="13" name="TextBox 12"/>
          <p:cNvSpPr txBox="1"/>
          <p:nvPr/>
        </p:nvSpPr>
        <p:spPr>
          <a:xfrm>
            <a:off x="6739128" y="2176272"/>
            <a:ext cx="4352544" cy="2724912"/>
          </a:xfrm>
          <a:prstGeom prst="rect">
            <a:avLst/>
          </a:prstGeom>
          <a:noFill/>
        </p:spPr>
        <p:txBody>
          <a:bodyPr wrap="square">
            <a:spAutoFit/>
          </a:bodyPr>
          <a:lstStyle/>
          <a:p>
            <a:r>
              <a:rPr sz="1050">
                <a:solidFill>
                  <a:srgbClr val="1C242D"/>
                </a:solidFill>
              </a:rPr>
              <a:t>A product or interface that lets people use AI capabilities. ChatGPT, Gemini and similar tools are examples.</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Repair a Failed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diagnosis, not random rewording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70</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Take one weak output from earlier today. Diagnose the failure using: Task, Context, Input, Constraints, Format, Information, Verification. Rewrite only the parts that caused the failure.</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Version 1, diagnosis and Version 2.</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1 — PHOTOGRAPHY</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Professional Client Portrait Retouching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71</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Make this picture beautiful.</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PHOTOGRAPHY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72</a:t>
            </a:r>
          </a:p>
        </p:txBody>
      </p:sp>
      <p:sp>
        <p:nvSpPr>
          <p:cNvPr id="8" name="Rounded Rectangle 7"/>
          <p:cNvSpPr/>
          <p:nvPr/>
        </p:nvSpPr>
        <p:spPr>
          <a:xfrm>
            <a:off x="731520" y="224028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293222"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280774" y="224028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386584"/>
            <a:ext cx="1293222" cy="621792"/>
          </a:xfrm>
          <a:prstGeom prst="rect">
            <a:avLst/>
          </a:prstGeom>
          <a:noFill/>
        </p:spPr>
        <p:txBody>
          <a:bodyPr wrap="none">
            <a:spAutoFit/>
          </a:bodyPr>
          <a:lstStyle/>
          <a:p>
            <a:pPr algn="ctr"/>
            <a:r>
              <a:rPr sz="1100" b="1">
                <a:solidFill>
                  <a:srgbClr val="FFFFFF"/>
                </a:solidFill>
              </a:rPr>
              <a:t>GOAL</a:t>
            </a:r>
          </a:p>
        </p:txBody>
      </p:sp>
      <p:sp>
        <p:nvSpPr>
          <p:cNvPr id="12" name="Rounded Rectangle 11"/>
          <p:cNvSpPr/>
          <p:nvPr/>
        </p:nvSpPr>
        <p:spPr>
          <a:xfrm>
            <a:off x="3830029" y="224028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386584"/>
            <a:ext cx="1293222" cy="621792"/>
          </a:xfrm>
          <a:prstGeom prst="rect">
            <a:avLst/>
          </a:prstGeom>
          <a:noFill/>
        </p:spPr>
        <p:txBody>
          <a:bodyPr wrap="none">
            <a:spAutoFit/>
          </a:bodyPr>
          <a:lstStyle/>
          <a:p>
            <a:pPr algn="ctr"/>
            <a:r>
              <a:rPr sz="1100" b="1">
                <a:solidFill>
                  <a:srgbClr val="FFFFFF"/>
                </a:solidFill>
              </a:rPr>
              <a:t>RETOUCHING</a:t>
            </a:r>
          </a:p>
        </p:txBody>
      </p:sp>
      <p:sp>
        <p:nvSpPr>
          <p:cNvPr id="14" name="Rounded Rectangle 13"/>
          <p:cNvSpPr/>
          <p:nvPr/>
        </p:nvSpPr>
        <p:spPr>
          <a:xfrm>
            <a:off x="5379284" y="224028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386584"/>
            <a:ext cx="1293222" cy="621792"/>
          </a:xfrm>
          <a:prstGeom prst="rect">
            <a:avLst/>
          </a:prstGeom>
          <a:noFill/>
        </p:spPr>
        <p:txBody>
          <a:bodyPr wrap="none">
            <a:spAutoFit/>
          </a:bodyPr>
          <a:lstStyle/>
          <a:p>
            <a:pPr algn="ctr"/>
            <a:r>
              <a:rPr sz="1100" b="1">
                <a:solidFill>
                  <a:srgbClr val="FFFFFF"/>
                </a:solidFill>
              </a:rPr>
              <a:t>IDENTITY LOCK</a:t>
            </a:r>
          </a:p>
        </p:txBody>
      </p:sp>
      <p:sp>
        <p:nvSpPr>
          <p:cNvPr id="16" name="Rounded Rectangle 15"/>
          <p:cNvSpPr/>
          <p:nvPr/>
        </p:nvSpPr>
        <p:spPr>
          <a:xfrm>
            <a:off x="6928539" y="2240280"/>
            <a:ext cx="1402950"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386584"/>
            <a:ext cx="1293222" cy="621792"/>
          </a:xfrm>
          <a:prstGeom prst="rect">
            <a:avLst/>
          </a:prstGeom>
          <a:noFill/>
        </p:spPr>
        <p:txBody>
          <a:bodyPr wrap="none">
            <a:spAutoFit/>
          </a:bodyPr>
          <a:lstStyle/>
          <a:p>
            <a:pPr algn="ctr"/>
            <a:r>
              <a:rPr sz="1100" b="1">
                <a:solidFill>
                  <a:srgbClr val="FFFFFF"/>
                </a:solidFill>
              </a:rPr>
              <a:t>DO NOT</a:t>
            </a:r>
          </a:p>
        </p:txBody>
      </p:sp>
      <p:sp>
        <p:nvSpPr>
          <p:cNvPr id="18" name="Rounded Rectangle 17"/>
          <p:cNvSpPr/>
          <p:nvPr/>
        </p:nvSpPr>
        <p:spPr>
          <a:xfrm>
            <a:off x="8477794" y="224028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386584"/>
            <a:ext cx="1293222" cy="621792"/>
          </a:xfrm>
          <a:prstGeom prst="rect">
            <a:avLst/>
          </a:prstGeom>
          <a:noFill/>
        </p:spPr>
        <p:txBody>
          <a:bodyPr wrap="none">
            <a:spAutoFit/>
          </a:bodyPr>
          <a:lstStyle/>
          <a:p>
            <a:pPr algn="ctr"/>
            <a:r>
              <a:rPr sz="1100" b="1">
                <a:solidFill>
                  <a:srgbClr val="FFFFFF"/>
                </a:solidFill>
              </a:rPr>
              <a:t>STYLE</a:t>
            </a:r>
          </a:p>
        </p:txBody>
      </p:sp>
      <p:sp>
        <p:nvSpPr>
          <p:cNvPr id="20" name="Rounded Rectangle 19"/>
          <p:cNvSpPr/>
          <p:nvPr/>
        </p:nvSpPr>
        <p:spPr>
          <a:xfrm>
            <a:off x="10027049" y="224028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386584"/>
            <a:ext cx="1293222" cy="621792"/>
          </a:xfrm>
          <a:prstGeom prst="rect">
            <a:avLst/>
          </a:prstGeom>
          <a:noFill/>
        </p:spPr>
        <p:txBody>
          <a:bodyPr wrap="none">
            <a:spAutoFit/>
          </a:bodyPr>
          <a:lstStyle/>
          <a:p>
            <a:pPr algn="ctr"/>
            <a:r>
              <a:rPr sz="1100" b="1">
                <a:solidFill>
                  <a:srgbClr val="FFFFFF"/>
                </a:solidFill>
              </a:rPr>
              <a:t>QUALITY CHECK</a:t>
            </a:r>
          </a:p>
        </p:txBody>
      </p:sp>
      <p:sp>
        <p:nvSpPr>
          <p:cNvPr id="22" name="Rounded Rectangle 21"/>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4" name="TextBox 23"/>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PHOTOGRAPHY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Professional Client Portrait Retouching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73</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professional editorial portrait retoucher.
GOAL: Enhance the attached client portrait to premium magazine standard while preserving the client's real identity.
RETOUCHING: Correct exposure and white balance; improve tonal balance; retain natural skin texture; reduce temporary blemishes; subtly improve eye clarity; reduce distracting stray hairs; balance highlights and shadows; improve clothing detail.
IDENTITY LOCK: Preserve exact facial identity, age, skin tone, body shape, hairstyle and distinguishing features.
DO NOT: Reshape the face; slim or enlarge the body; change skin colour; change clothing; add jewellery; create plastic skin; exaggerate eyes or teeth; introduce unrealistic HDR.
STYLE: Premium editorial portrait suitable for a respected international business magazine.
QUALITY CHECK: The portrait must look professionally photographed and retouched, not artificially beautified or AI-generated.</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PHOTOGRAPHY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74</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Upload one portrait. Run the full prompt. Save Version A. Change only the lighting instruction and create Version B. Compare identity, skin texture, mood and realism.</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2 — GRAPHIC DESIGN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AI &amp; Automation Campaign Flyer</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75</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Create a nice AI flyer.</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GRAPHIC DESIGN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76</a:t>
            </a:r>
          </a:p>
        </p:txBody>
      </p:sp>
      <p:sp>
        <p:nvSpPr>
          <p:cNvPr id="8" name="Rounded Rectangle 7"/>
          <p:cNvSpPr/>
          <p:nvPr/>
        </p:nvSpPr>
        <p:spPr>
          <a:xfrm>
            <a:off x="731520" y="224028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293222"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280774" y="224028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386584"/>
            <a:ext cx="1293222" cy="621792"/>
          </a:xfrm>
          <a:prstGeom prst="rect">
            <a:avLst/>
          </a:prstGeom>
          <a:noFill/>
        </p:spPr>
        <p:txBody>
          <a:bodyPr wrap="none">
            <a:spAutoFit/>
          </a:bodyPr>
          <a:lstStyle/>
          <a:p>
            <a:pPr algn="ctr"/>
            <a:r>
              <a:rPr sz="1100" b="1">
                <a:solidFill>
                  <a:srgbClr val="FFFFFF"/>
                </a:solidFill>
              </a:rPr>
              <a:t>PROJECT</a:t>
            </a:r>
          </a:p>
        </p:txBody>
      </p:sp>
      <p:sp>
        <p:nvSpPr>
          <p:cNvPr id="12" name="Rounded Rectangle 11"/>
          <p:cNvSpPr/>
          <p:nvPr/>
        </p:nvSpPr>
        <p:spPr>
          <a:xfrm>
            <a:off x="3830029" y="224028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386584"/>
            <a:ext cx="1293222" cy="621792"/>
          </a:xfrm>
          <a:prstGeom prst="rect">
            <a:avLst/>
          </a:prstGeom>
          <a:noFill/>
        </p:spPr>
        <p:txBody>
          <a:bodyPr wrap="none">
            <a:spAutoFit/>
          </a:bodyPr>
          <a:lstStyle/>
          <a:p>
            <a:pPr algn="ctr"/>
            <a:r>
              <a:rPr sz="1100" b="1">
                <a:solidFill>
                  <a:srgbClr val="FFFFFF"/>
                </a:solidFill>
              </a:rPr>
              <a:t>AUDIENCE</a:t>
            </a:r>
          </a:p>
        </p:txBody>
      </p:sp>
      <p:sp>
        <p:nvSpPr>
          <p:cNvPr id="14" name="Rounded Rectangle 13"/>
          <p:cNvSpPr/>
          <p:nvPr/>
        </p:nvSpPr>
        <p:spPr>
          <a:xfrm>
            <a:off x="5379284" y="224028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386584"/>
            <a:ext cx="1293222" cy="621792"/>
          </a:xfrm>
          <a:prstGeom prst="rect">
            <a:avLst/>
          </a:prstGeom>
          <a:noFill/>
        </p:spPr>
        <p:txBody>
          <a:bodyPr wrap="none">
            <a:spAutoFit/>
          </a:bodyPr>
          <a:lstStyle/>
          <a:p>
            <a:pPr algn="ctr"/>
            <a:r>
              <a:rPr sz="1100" b="1">
                <a:solidFill>
                  <a:srgbClr val="FFFFFF"/>
                </a:solidFill>
              </a:rPr>
              <a:t>CORE MESSAGE</a:t>
            </a:r>
          </a:p>
        </p:txBody>
      </p:sp>
      <p:sp>
        <p:nvSpPr>
          <p:cNvPr id="16" name="Rounded Rectangle 15"/>
          <p:cNvSpPr/>
          <p:nvPr/>
        </p:nvSpPr>
        <p:spPr>
          <a:xfrm>
            <a:off x="6928539" y="2240280"/>
            <a:ext cx="1402950"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386584"/>
            <a:ext cx="1293222" cy="621792"/>
          </a:xfrm>
          <a:prstGeom prst="rect">
            <a:avLst/>
          </a:prstGeom>
          <a:noFill/>
        </p:spPr>
        <p:txBody>
          <a:bodyPr wrap="none">
            <a:spAutoFit/>
          </a:bodyPr>
          <a:lstStyle/>
          <a:p>
            <a:pPr algn="ctr"/>
            <a:r>
              <a:rPr sz="1100" b="1">
                <a:solidFill>
                  <a:srgbClr val="FFFFFF"/>
                </a:solidFill>
              </a:rPr>
              <a:t>HEADLINE</a:t>
            </a:r>
          </a:p>
        </p:txBody>
      </p:sp>
      <p:sp>
        <p:nvSpPr>
          <p:cNvPr id="18" name="Rounded Rectangle 17"/>
          <p:cNvSpPr/>
          <p:nvPr/>
        </p:nvSpPr>
        <p:spPr>
          <a:xfrm>
            <a:off x="8477794" y="224028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386584"/>
            <a:ext cx="1293222" cy="621792"/>
          </a:xfrm>
          <a:prstGeom prst="rect">
            <a:avLst/>
          </a:prstGeom>
          <a:noFill/>
        </p:spPr>
        <p:txBody>
          <a:bodyPr wrap="none">
            <a:spAutoFit/>
          </a:bodyPr>
          <a:lstStyle/>
          <a:p>
            <a:pPr algn="ctr"/>
            <a:r>
              <a:rPr sz="1100" b="1">
                <a:solidFill>
                  <a:srgbClr val="FFFFFF"/>
                </a:solidFill>
              </a:rPr>
              <a:t>SUPPORTING MESSAGE</a:t>
            </a:r>
          </a:p>
        </p:txBody>
      </p:sp>
      <p:sp>
        <p:nvSpPr>
          <p:cNvPr id="20" name="Rounded Rectangle 19"/>
          <p:cNvSpPr/>
          <p:nvPr/>
        </p:nvSpPr>
        <p:spPr>
          <a:xfrm>
            <a:off x="10027049" y="224028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386584"/>
            <a:ext cx="1293222" cy="621792"/>
          </a:xfrm>
          <a:prstGeom prst="rect">
            <a:avLst/>
          </a:prstGeom>
          <a:noFill/>
        </p:spPr>
        <p:txBody>
          <a:bodyPr wrap="none">
            <a:spAutoFit/>
          </a:bodyPr>
          <a:lstStyle/>
          <a:p>
            <a:pPr algn="ctr"/>
            <a:r>
              <a:rPr sz="1100" b="1">
                <a:solidFill>
                  <a:srgbClr val="FFFFFF"/>
                </a:solidFill>
              </a:rPr>
              <a:t>DESIGN DIRECTION</a:t>
            </a:r>
          </a:p>
        </p:txBody>
      </p:sp>
      <p:sp>
        <p:nvSpPr>
          <p:cNvPr id="22" name="Rounded Rectangle 21"/>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4" name="TextBox 23"/>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GRAPHIC DESIGN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AI &amp; Automation Campaign Flyer</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77</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senior advertising art director and graphic designer.
PROJECT: Create the visual direction for an Advanced AI &amp; Automation training campaign.
AUDIENCE: Students, professionals, entrepreneurs and business owners.
CORE MESSAGE: Move from simply using AI to building intelligent solutions.
HEADLINE: ADVANCED AI &amp; AUTOMATION
SUPPORTING MESSAGE: Build • Automate • Solve
DESIGN DIRECTION: Modern African technology brand; strong visual hierarchy; professional grid; generous breathing space; premium typography; controlled futuristic elements; clear CTA.
AVOID: Generic humanoid robot dominating the design; excessive neon; too many fonts; clutter; tiny unreadable text; cheap stock imagery.
FIRST OUTPUT: Do not generate the final artwork yet. Give me three clearly different creative directions and explain the visual concept behind each.</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GRAPHIC DESIGN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78</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Generate three creative directions first. Select one. Then ask for layout, typography hierarchy, image direction, CTA placement and mobile readability before artwork.</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3 — EDUCATION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40-Minute SS2 Mathematics Lesson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79</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Teach arithmetic progression.</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DO THIS NOW — First AI Experiment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See interpretation and classification in action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7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Enter a list of 6–10 activities you did today. Ask the AI to group them into categories and identify which could be assisted by technology, AI, automation or still require human judgement.</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first response as Module1_Experiment1.</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EDUCATION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80</a:t>
            </a:r>
          </a:p>
        </p:txBody>
      </p:sp>
      <p:sp>
        <p:nvSpPr>
          <p:cNvPr id="8" name="Rounded Rectangle 7"/>
          <p:cNvSpPr/>
          <p:nvPr/>
        </p:nvSpPr>
        <p:spPr>
          <a:xfrm>
            <a:off x="731520" y="224028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293222"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280774" y="224028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386584"/>
            <a:ext cx="1293222" cy="621792"/>
          </a:xfrm>
          <a:prstGeom prst="rect">
            <a:avLst/>
          </a:prstGeom>
          <a:noFill/>
        </p:spPr>
        <p:txBody>
          <a:bodyPr wrap="none">
            <a:spAutoFit/>
          </a:bodyPr>
          <a:lstStyle/>
          <a:p>
            <a:pPr algn="ctr"/>
            <a:r>
              <a:rPr sz="1100" b="1">
                <a:solidFill>
                  <a:srgbClr val="FFFFFF"/>
                </a:solidFill>
              </a:rPr>
              <a:t>CLASS</a:t>
            </a:r>
          </a:p>
        </p:txBody>
      </p:sp>
      <p:sp>
        <p:nvSpPr>
          <p:cNvPr id="12" name="Rounded Rectangle 11"/>
          <p:cNvSpPr/>
          <p:nvPr/>
        </p:nvSpPr>
        <p:spPr>
          <a:xfrm>
            <a:off x="3830029" y="224028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386584"/>
            <a:ext cx="1293222" cy="621792"/>
          </a:xfrm>
          <a:prstGeom prst="rect">
            <a:avLst/>
          </a:prstGeom>
          <a:noFill/>
        </p:spPr>
        <p:txBody>
          <a:bodyPr wrap="none">
            <a:spAutoFit/>
          </a:bodyPr>
          <a:lstStyle/>
          <a:p>
            <a:pPr algn="ctr"/>
            <a:r>
              <a:rPr sz="1100" b="1">
                <a:solidFill>
                  <a:srgbClr val="FFFFFF"/>
                </a:solidFill>
              </a:rPr>
              <a:t>TOPIC</a:t>
            </a:r>
          </a:p>
        </p:txBody>
      </p:sp>
      <p:sp>
        <p:nvSpPr>
          <p:cNvPr id="14" name="Rounded Rectangle 13"/>
          <p:cNvSpPr/>
          <p:nvPr/>
        </p:nvSpPr>
        <p:spPr>
          <a:xfrm>
            <a:off x="5379284" y="224028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386584"/>
            <a:ext cx="1293222" cy="621792"/>
          </a:xfrm>
          <a:prstGeom prst="rect">
            <a:avLst/>
          </a:prstGeom>
          <a:noFill/>
        </p:spPr>
        <p:txBody>
          <a:bodyPr wrap="none">
            <a:spAutoFit/>
          </a:bodyPr>
          <a:lstStyle/>
          <a:p>
            <a:pPr algn="ctr"/>
            <a:r>
              <a:rPr sz="1100" b="1">
                <a:solidFill>
                  <a:srgbClr val="FFFFFF"/>
                </a:solidFill>
              </a:rPr>
              <a:t>DURATION</a:t>
            </a:r>
          </a:p>
        </p:txBody>
      </p:sp>
      <p:sp>
        <p:nvSpPr>
          <p:cNvPr id="16" name="Rounded Rectangle 15"/>
          <p:cNvSpPr/>
          <p:nvPr/>
        </p:nvSpPr>
        <p:spPr>
          <a:xfrm>
            <a:off x="6928539" y="2240280"/>
            <a:ext cx="1402950"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386584"/>
            <a:ext cx="1293222" cy="621792"/>
          </a:xfrm>
          <a:prstGeom prst="rect">
            <a:avLst/>
          </a:prstGeom>
          <a:noFill/>
        </p:spPr>
        <p:txBody>
          <a:bodyPr wrap="none">
            <a:spAutoFit/>
          </a:bodyPr>
          <a:lstStyle/>
          <a:p>
            <a:pPr algn="ctr"/>
            <a:r>
              <a:rPr sz="1100" b="1">
                <a:solidFill>
                  <a:srgbClr val="FFFFFF"/>
                </a:solidFill>
              </a:rPr>
              <a:t>PRIOR KNOWLEDGE</a:t>
            </a:r>
          </a:p>
        </p:txBody>
      </p:sp>
      <p:sp>
        <p:nvSpPr>
          <p:cNvPr id="18" name="Rounded Rectangle 17"/>
          <p:cNvSpPr/>
          <p:nvPr/>
        </p:nvSpPr>
        <p:spPr>
          <a:xfrm>
            <a:off x="8477794" y="224028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386584"/>
            <a:ext cx="1293222" cy="621792"/>
          </a:xfrm>
          <a:prstGeom prst="rect">
            <a:avLst/>
          </a:prstGeom>
          <a:noFill/>
        </p:spPr>
        <p:txBody>
          <a:bodyPr wrap="none">
            <a:spAutoFit/>
          </a:bodyPr>
          <a:lstStyle/>
          <a:p>
            <a:pPr algn="ctr"/>
            <a:r>
              <a:rPr sz="1100" b="1">
                <a:solidFill>
                  <a:srgbClr val="FFFFFF"/>
                </a:solidFill>
              </a:rPr>
              <a:t>LEARNING OUTCOME</a:t>
            </a:r>
          </a:p>
        </p:txBody>
      </p:sp>
      <p:sp>
        <p:nvSpPr>
          <p:cNvPr id="20" name="Rounded Rectangle 19"/>
          <p:cNvSpPr/>
          <p:nvPr/>
        </p:nvSpPr>
        <p:spPr>
          <a:xfrm>
            <a:off x="10027049" y="224028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386584"/>
            <a:ext cx="1293222" cy="621792"/>
          </a:xfrm>
          <a:prstGeom prst="rect">
            <a:avLst/>
          </a:prstGeom>
          <a:noFill/>
        </p:spPr>
        <p:txBody>
          <a:bodyPr wrap="none">
            <a:spAutoFit/>
          </a:bodyPr>
          <a:lstStyle/>
          <a:p>
            <a:pPr algn="ctr"/>
            <a:r>
              <a:rPr sz="1100" b="1">
                <a:solidFill>
                  <a:srgbClr val="FFFFFF"/>
                </a:solidFill>
              </a:rPr>
              <a:t>RESOURCES</a:t>
            </a:r>
          </a:p>
        </p:txBody>
      </p:sp>
      <p:sp>
        <p:nvSpPr>
          <p:cNvPr id="22" name="Rounded Rectangle 21"/>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4" name="TextBox 23"/>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EDUCATION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40-Minute SS2 Mathematics Lesson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81</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lesson-planning assistant.
CLASS: SS2 Mathematics
TOPIC: Arithmetic Progression
DURATION: 40 minutes
PRIOR KNOWLEDGE: Students understand basic number sequences.
LEARNING OUTCOME: Students should determine specified terms of an arithmetic progression using the nth-term relationship and solve simple contextual problems.
RESOURCES: Whiteboard, markers, exercise books. No projector.
STRUCTURE: Prior-knowledge starter; teacher modelling; guided practice; independent practice; differentiation; formative assessment; closure.
CONSTRAINT: Use realistic timings and do not assume unavailable resources.
ASSESSMENT: End with five questions and an answer key.
QUALITY CHECK: Check that every activity and assessment item directly supports the learning outcome.</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EDUCATION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82</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Run the prompt. Check whether the total timings equal 40 minutes and whether every assessment item actually measures the stated outcome.</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4 — ADMINISTRATION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Messy Notes to Executive Brief</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83</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Clean up these meeting notes.</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ADMINISTRATION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84</a:t>
            </a:r>
          </a:p>
        </p:txBody>
      </p:sp>
      <p:sp>
        <p:nvSpPr>
          <p:cNvPr id="8" name="Rounded Rectangle 7"/>
          <p:cNvSpPr/>
          <p:nvPr/>
        </p:nvSpPr>
        <p:spPr>
          <a:xfrm>
            <a:off x="731520" y="2240280"/>
            <a:ext cx="1661159"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551431"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538983" y="2240280"/>
            <a:ext cx="1661159"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593848" y="2386584"/>
            <a:ext cx="1551431" cy="621792"/>
          </a:xfrm>
          <a:prstGeom prst="rect">
            <a:avLst/>
          </a:prstGeom>
          <a:noFill/>
        </p:spPr>
        <p:txBody>
          <a:bodyPr wrap="none">
            <a:spAutoFit/>
          </a:bodyPr>
          <a:lstStyle/>
          <a:p>
            <a:pPr algn="ctr"/>
            <a:r>
              <a:rPr sz="1100" b="1">
                <a:solidFill>
                  <a:srgbClr val="FFFFFF"/>
                </a:solidFill>
              </a:rPr>
              <a:t>TASK</a:t>
            </a:r>
          </a:p>
        </p:txBody>
      </p:sp>
      <p:sp>
        <p:nvSpPr>
          <p:cNvPr id="12" name="Rounded Rectangle 11"/>
          <p:cNvSpPr/>
          <p:nvPr/>
        </p:nvSpPr>
        <p:spPr>
          <a:xfrm>
            <a:off x="4346448" y="2240280"/>
            <a:ext cx="1661159"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401311" y="2386584"/>
            <a:ext cx="1551431" cy="621792"/>
          </a:xfrm>
          <a:prstGeom prst="rect">
            <a:avLst/>
          </a:prstGeom>
          <a:noFill/>
        </p:spPr>
        <p:txBody>
          <a:bodyPr wrap="none">
            <a:spAutoFit/>
          </a:bodyPr>
          <a:lstStyle/>
          <a:p>
            <a:pPr algn="ctr"/>
            <a:r>
              <a:rPr sz="1100" b="1">
                <a:solidFill>
                  <a:srgbClr val="FFFFFF"/>
                </a:solidFill>
              </a:rPr>
              <a:t>EXTRACT</a:t>
            </a:r>
          </a:p>
        </p:txBody>
      </p:sp>
      <p:sp>
        <p:nvSpPr>
          <p:cNvPr id="14" name="Rounded Rectangle 13"/>
          <p:cNvSpPr/>
          <p:nvPr/>
        </p:nvSpPr>
        <p:spPr>
          <a:xfrm>
            <a:off x="6153912" y="2240280"/>
            <a:ext cx="1661159"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208775" y="2386584"/>
            <a:ext cx="1551431" cy="621792"/>
          </a:xfrm>
          <a:prstGeom prst="rect">
            <a:avLst/>
          </a:prstGeom>
          <a:noFill/>
        </p:spPr>
        <p:txBody>
          <a:bodyPr wrap="none">
            <a:spAutoFit/>
          </a:bodyPr>
          <a:lstStyle/>
          <a:p>
            <a:pPr algn="ctr"/>
            <a:r>
              <a:rPr sz="1100" b="1">
                <a:solidFill>
                  <a:srgbClr val="FFFFFF"/>
                </a:solidFill>
              </a:rPr>
              <a:t>IMPORTANT</a:t>
            </a:r>
          </a:p>
        </p:txBody>
      </p:sp>
      <p:sp>
        <p:nvSpPr>
          <p:cNvPr id="16" name="Rounded Rectangle 15"/>
          <p:cNvSpPr/>
          <p:nvPr/>
        </p:nvSpPr>
        <p:spPr>
          <a:xfrm>
            <a:off x="7961375" y="2240280"/>
            <a:ext cx="1661159"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016239" y="2386584"/>
            <a:ext cx="1551431" cy="621792"/>
          </a:xfrm>
          <a:prstGeom prst="rect">
            <a:avLst/>
          </a:prstGeom>
          <a:noFill/>
        </p:spPr>
        <p:txBody>
          <a:bodyPr wrap="none">
            <a:spAutoFit/>
          </a:bodyPr>
          <a:lstStyle/>
          <a:p>
            <a:pPr algn="ctr"/>
            <a:r>
              <a:rPr sz="1100" b="1">
                <a:solidFill>
                  <a:srgbClr val="FFFFFF"/>
                </a:solidFill>
              </a:rPr>
              <a:t>OUTPUT</a:t>
            </a:r>
          </a:p>
        </p:txBody>
      </p:sp>
      <p:sp>
        <p:nvSpPr>
          <p:cNvPr id="18" name="Rounded Rectangle 17"/>
          <p:cNvSpPr/>
          <p:nvPr/>
        </p:nvSpPr>
        <p:spPr>
          <a:xfrm>
            <a:off x="9768839" y="2240280"/>
            <a:ext cx="1661159"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823703" y="2386584"/>
            <a:ext cx="1551431" cy="621792"/>
          </a:xfrm>
          <a:prstGeom prst="rect">
            <a:avLst/>
          </a:prstGeom>
          <a:noFill/>
        </p:spPr>
        <p:txBody>
          <a:bodyPr wrap="none">
            <a:spAutoFit/>
          </a:bodyPr>
          <a:lstStyle/>
          <a:p>
            <a:pPr algn="ctr"/>
            <a:r>
              <a:rPr sz="1100" b="1">
                <a:solidFill>
                  <a:srgbClr val="FFFFFF"/>
                </a:solidFill>
              </a:rPr>
              <a:t>INPUT</a:t>
            </a:r>
          </a:p>
        </p:txBody>
      </p:sp>
      <p:sp>
        <p:nvSpPr>
          <p:cNvPr id="20" name="Rounded Rectangle 19"/>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2" name="TextBox 21"/>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ADMINISTRATION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Messy Notes to Executive Brief</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85</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an experienced executive administrative officer.
TASK: Convert the meeting notes below into a professional management brief.
EXTRACT: Decisions taken; action items; responsible persons; deadlines; unresolved issues; items requiring management approval.
IMPORTANT: Do not invent missing names, dates, decisions or deadlines. Where information is missing, write: TO BE CONFIRMED.
OUTPUT:
1. Executive summary
2. Decisions
3. Outstanding matters
4. Action Tracker table
INPUT: [PASTE NOTES]</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ADMINISTRATION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86</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Use rough notes from a real or simulated meeting. Deliberately leave one deadline and one responsible person missing. Check whether the AI invents them or flags TO BE CONFIRMED.</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5 — DATA ANALYSIS</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Inspect Before Analysing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87</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Analyse this spreadsheet.</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DATA ANALYSIS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88</a:t>
            </a:r>
          </a:p>
        </p:txBody>
      </p:sp>
      <p:sp>
        <p:nvSpPr>
          <p:cNvPr id="8" name="Rounded Rectangle 7"/>
          <p:cNvSpPr/>
          <p:nvPr/>
        </p:nvSpPr>
        <p:spPr>
          <a:xfrm>
            <a:off x="731520" y="2240280"/>
            <a:ext cx="2022652"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912924"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900476" y="2240280"/>
            <a:ext cx="2022652"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955340" y="2386584"/>
            <a:ext cx="1912924" cy="621792"/>
          </a:xfrm>
          <a:prstGeom prst="rect">
            <a:avLst/>
          </a:prstGeom>
          <a:noFill/>
        </p:spPr>
        <p:txBody>
          <a:bodyPr wrap="none">
            <a:spAutoFit/>
          </a:bodyPr>
          <a:lstStyle/>
          <a:p>
            <a:pPr algn="ctr"/>
            <a:r>
              <a:rPr sz="1100" b="1">
                <a:solidFill>
                  <a:srgbClr val="FFFFFF"/>
                </a:solidFill>
              </a:rPr>
              <a:t>TASK</a:t>
            </a:r>
          </a:p>
        </p:txBody>
      </p:sp>
      <p:sp>
        <p:nvSpPr>
          <p:cNvPr id="12" name="Rounded Rectangle 11"/>
          <p:cNvSpPr/>
          <p:nvPr/>
        </p:nvSpPr>
        <p:spPr>
          <a:xfrm>
            <a:off x="5069433" y="2240280"/>
            <a:ext cx="2022652"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124297" y="2386584"/>
            <a:ext cx="1912924" cy="621792"/>
          </a:xfrm>
          <a:prstGeom prst="rect">
            <a:avLst/>
          </a:prstGeom>
          <a:noFill/>
        </p:spPr>
        <p:txBody>
          <a:bodyPr wrap="none">
            <a:spAutoFit/>
          </a:bodyPr>
          <a:lstStyle/>
          <a:p>
            <a:pPr algn="ctr"/>
            <a:r>
              <a:rPr sz="1100" b="1">
                <a:solidFill>
                  <a:srgbClr val="FFFFFF"/>
                </a:solidFill>
              </a:rPr>
              <a:t>FIRST IDENTIFY</a:t>
            </a:r>
          </a:p>
        </p:txBody>
      </p:sp>
      <p:sp>
        <p:nvSpPr>
          <p:cNvPr id="14" name="Rounded Rectangle 13"/>
          <p:cNvSpPr/>
          <p:nvPr/>
        </p:nvSpPr>
        <p:spPr>
          <a:xfrm>
            <a:off x="7238390" y="2240280"/>
            <a:ext cx="2022652"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293254" y="2386584"/>
            <a:ext cx="1912924" cy="621792"/>
          </a:xfrm>
          <a:prstGeom prst="rect">
            <a:avLst/>
          </a:prstGeom>
          <a:noFill/>
        </p:spPr>
        <p:txBody>
          <a:bodyPr wrap="none">
            <a:spAutoFit/>
          </a:bodyPr>
          <a:lstStyle/>
          <a:p>
            <a:pPr algn="ctr"/>
            <a:r>
              <a:rPr sz="1100" b="1">
                <a:solidFill>
                  <a:srgbClr val="FFFFFF"/>
                </a:solidFill>
              </a:rPr>
              <a:t>IMPORTANT</a:t>
            </a:r>
          </a:p>
        </p:txBody>
      </p:sp>
      <p:sp>
        <p:nvSpPr>
          <p:cNvPr id="16" name="Rounded Rectangle 15"/>
          <p:cNvSpPr/>
          <p:nvPr/>
        </p:nvSpPr>
        <p:spPr>
          <a:xfrm>
            <a:off x="9407347" y="2240280"/>
            <a:ext cx="2022652"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462211" y="2386584"/>
            <a:ext cx="1912924" cy="621792"/>
          </a:xfrm>
          <a:prstGeom prst="rect">
            <a:avLst/>
          </a:prstGeom>
          <a:noFill/>
        </p:spPr>
        <p:txBody>
          <a:bodyPr wrap="none">
            <a:spAutoFit/>
          </a:bodyPr>
          <a:lstStyle/>
          <a:p>
            <a:pPr algn="ctr"/>
            <a:r>
              <a:rPr sz="1100" b="1">
                <a:solidFill>
                  <a:srgbClr val="FFFFFF"/>
                </a:solidFill>
              </a:rPr>
              <a:t>OUTPUT</a:t>
            </a:r>
          </a:p>
        </p:txBody>
      </p:sp>
      <p:sp>
        <p:nvSpPr>
          <p:cNvPr id="18" name="Rounded Rectangle 17"/>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0" name="TextBox 19"/>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DATA ANALYSIS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Inspect Before Analysing</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89</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senior data analyst.
TASK: Inspect the attached dataset.
DO NOT begin analysis yet.
FIRST IDENTIFY: Columns; data types; missing values; duplicates; inconsistent categories; impossible values; potential outliers; formatting problems; fields requiring clarification.
IMPORTANT: Do not silently modify the dataset.
OUTPUT: Create a Data Quality Report and proposed Cleaning Plan.
Wait for approval before cleaning or analysing the data.</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Follow-Up Prompt — Restructure the Same Information</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The source stays the same; the instruction changes</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a:t>
            </a:r>
          </a:p>
        </p:txBody>
      </p:sp>
      <p:sp>
        <p:nvSpPr>
          <p:cNvPr id="8" name="Rounded Rectangle 7"/>
          <p:cNvSpPr/>
          <p:nvPr/>
        </p:nvSpPr>
        <p:spPr>
          <a:xfrm>
            <a:off x="914400" y="1645920"/>
            <a:ext cx="10241280" cy="246888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1078992" y="178308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61288" y="1810512"/>
            <a:ext cx="1234440" cy="182880"/>
          </a:xfrm>
          <a:prstGeom prst="rect">
            <a:avLst/>
          </a:prstGeom>
          <a:noFill/>
        </p:spPr>
        <p:txBody>
          <a:bodyPr wrap="none">
            <a:spAutoFit/>
          </a:bodyPr>
          <a:lstStyle/>
          <a:p>
            <a:r>
              <a:rPr sz="800" b="1">
                <a:solidFill>
                  <a:srgbClr val="FFFFFF"/>
                </a:solidFill>
              </a:rPr>
              <a:t>COPY &amp; RUN</a:t>
            </a:r>
          </a:p>
        </p:txBody>
      </p:sp>
      <p:sp>
        <p:nvSpPr>
          <p:cNvPr id="11" name="TextBox 10"/>
          <p:cNvSpPr txBox="1"/>
          <p:nvPr/>
        </p:nvSpPr>
        <p:spPr>
          <a:xfrm>
            <a:off x="1170432" y="2212848"/>
            <a:ext cx="9729215" cy="1719072"/>
          </a:xfrm>
          <a:prstGeom prst="rect">
            <a:avLst/>
          </a:prstGeom>
          <a:noFill/>
        </p:spPr>
        <p:txBody>
          <a:bodyPr wrap="none">
            <a:spAutoFit/>
          </a:bodyPr>
          <a:lstStyle/>
          <a:p>
            <a:r>
              <a:rPr sz="1300">
                <a:solidFill>
                  <a:srgbClr val="1C242D"/>
                </a:solidFill>
                <a:latin typeface="Aptos Mono"/>
              </a:rPr>
              <a:t>Turn the same information into a table with these columns:
Activity | Category | Can AI Help? | Can It Be Automated? | Human Role</a:t>
            </a:r>
          </a:p>
        </p:txBody>
      </p:sp>
      <p:sp>
        <p:nvSpPr>
          <p:cNvPr id="12" name="Rounded Rectangle 11"/>
          <p:cNvSpPr/>
          <p:nvPr/>
        </p:nvSpPr>
        <p:spPr>
          <a:xfrm>
            <a:off x="731520" y="4617720"/>
            <a:ext cx="3468623" cy="914400"/>
          </a:xfrm>
          <a:prstGeom prst="roundRect">
            <a:avLst/>
          </a:prstGeom>
          <a:solidFill>
            <a:srgbClr val="64738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 y="4764024"/>
            <a:ext cx="3358895" cy="621792"/>
          </a:xfrm>
          <a:prstGeom prst="rect">
            <a:avLst/>
          </a:prstGeom>
          <a:noFill/>
        </p:spPr>
        <p:txBody>
          <a:bodyPr wrap="none">
            <a:spAutoFit/>
          </a:bodyPr>
          <a:lstStyle/>
          <a:p>
            <a:pPr algn="ctr"/>
            <a:r>
              <a:rPr sz="1100" b="1">
                <a:solidFill>
                  <a:srgbClr val="FFFFFF"/>
                </a:solidFill>
              </a:rPr>
              <a:t>SAME INPUT</a:t>
            </a:r>
          </a:p>
        </p:txBody>
      </p:sp>
      <p:sp>
        <p:nvSpPr>
          <p:cNvPr id="14" name="Rounded Rectangle 13"/>
          <p:cNvSpPr/>
          <p:nvPr/>
        </p:nvSpPr>
        <p:spPr>
          <a:xfrm>
            <a:off x="4346448" y="4617720"/>
            <a:ext cx="3468623"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401311" y="4764024"/>
            <a:ext cx="3358895" cy="621792"/>
          </a:xfrm>
          <a:prstGeom prst="rect">
            <a:avLst/>
          </a:prstGeom>
          <a:noFill/>
        </p:spPr>
        <p:txBody>
          <a:bodyPr wrap="none">
            <a:spAutoFit/>
          </a:bodyPr>
          <a:lstStyle/>
          <a:p>
            <a:pPr algn="ctr"/>
            <a:r>
              <a:rPr sz="1100" b="1">
                <a:solidFill>
                  <a:srgbClr val="FFFFFF"/>
                </a:solidFill>
              </a:rPr>
              <a:t>NEW INSTRUCTION</a:t>
            </a:r>
          </a:p>
        </p:txBody>
      </p:sp>
      <p:sp>
        <p:nvSpPr>
          <p:cNvPr id="16" name="Rounded Rectangle 15"/>
          <p:cNvSpPr/>
          <p:nvPr/>
        </p:nvSpPr>
        <p:spPr>
          <a:xfrm>
            <a:off x="7961376" y="4617720"/>
            <a:ext cx="3468623"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016240" y="4764024"/>
            <a:ext cx="3358895" cy="621792"/>
          </a:xfrm>
          <a:prstGeom prst="rect">
            <a:avLst/>
          </a:prstGeom>
          <a:noFill/>
        </p:spPr>
        <p:txBody>
          <a:bodyPr wrap="none">
            <a:spAutoFit/>
          </a:bodyPr>
          <a:lstStyle/>
          <a:p>
            <a:pPr algn="ctr"/>
            <a:r>
              <a:rPr sz="1100" b="1">
                <a:solidFill>
                  <a:srgbClr val="FFFFFF"/>
                </a:solidFill>
              </a:rPr>
              <a:t>DIFFERENT OUTPUT</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DATA ANALYSIS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90</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Use a messy dataset. Compare what happens with the weak prompt versus the inspection-first prompt. Identify any cleaning action the AI proposes that requires human clarification.</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6 — SOFTWARE DEVELOPMENT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Plan Before Code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91</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Build me a maths app.</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SOFTWARE DEVELOPMENT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92</a:t>
            </a:r>
          </a:p>
        </p:txBody>
      </p:sp>
      <p:sp>
        <p:nvSpPr>
          <p:cNvPr id="8" name="Rounded Rectangle 7"/>
          <p:cNvSpPr/>
          <p:nvPr/>
        </p:nvSpPr>
        <p:spPr>
          <a:xfrm>
            <a:off x="731520" y="2240280"/>
            <a:ext cx="2564891"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2455163"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3442715" y="2240280"/>
            <a:ext cx="2564891"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497579" y="2386584"/>
            <a:ext cx="2455163" cy="621792"/>
          </a:xfrm>
          <a:prstGeom prst="rect">
            <a:avLst/>
          </a:prstGeom>
          <a:noFill/>
        </p:spPr>
        <p:txBody>
          <a:bodyPr wrap="none">
            <a:spAutoFit/>
          </a:bodyPr>
          <a:lstStyle/>
          <a:p>
            <a:pPr algn="ctr"/>
            <a:r>
              <a:rPr sz="1100" b="1">
                <a:solidFill>
                  <a:srgbClr val="FFFFFF"/>
                </a:solidFill>
              </a:rPr>
              <a:t>PROJECT</a:t>
            </a:r>
          </a:p>
        </p:txBody>
      </p:sp>
      <p:sp>
        <p:nvSpPr>
          <p:cNvPr id="12" name="Rounded Rectangle 11"/>
          <p:cNvSpPr/>
          <p:nvPr/>
        </p:nvSpPr>
        <p:spPr>
          <a:xfrm>
            <a:off x="6153912" y="2240280"/>
            <a:ext cx="2564891"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208775" y="2386584"/>
            <a:ext cx="2455163" cy="621792"/>
          </a:xfrm>
          <a:prstGeom prst="rect">
            <a:avLst/>
          </a:prstGeom>
          <a:noFill/>
        </p:spPr>
        <p:txBody>
          <a:bodyPr wrap="none">
            <a:spAutoFit/>
          </a:bodyPr>
          <a:lstStyle/>
          <a:p>
            <a:pPr algn="ctr"/>
            <a:r>
              <a:rPr sz="1100" b="1">
                <a:solidFill>
                  <a:srgbClr val="FFFFFF"/>
                </a:solidFill>
              </a:rPr>
              <a:t>IMPORTANT</a:t>
            </a:r>
          </a:p>
        </p:txBody>
      </p:sp>
      <p:sp>
        <p:nvSpPr>
          <p:cNvPr id="14" name="Rounded Rectangle 13"/>
          <p:cNvSpPr/>
          <p:nvPr/>
        </p:nvSpPr>
        <p:spPr>
          <a:xfrm>
            <a:off x="8865108" y="2240280"/>
            <a:ext cx="2564891"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919972" y="2386584"/>
            <a:ext cx="2455163" cy="621792"/>
          </a:xfrm>
          <a:prstGeom prst="rect">
            <a:avLst/>
          </a:prstGeom>
          <a:noFill/>
        </p:spPr>
        <p:txBody>
          <a:bodyPr wrap="none">
            <a:spAutoFit/>
          </a:bodyPr>
          <a:lstStyle/>
          <a:p>
            <a:pPr algn="ctr"/>
            <a:r>
              <a:rPr sz="1100" b="1">
                <a:solidFill>
                  <a:srgbClr val="FFFFFF"/>
                </a:solidFill>
              </a:rPr>
              <a:t>FIRST PRODUCE</a:t>
            </a:r>
          </a:p>
        </p:txBody>
      </p:sp>
      <p:sp>
        <p:nvSpPr>
          <p:cNvPr id="16" name="Rounded Rectangle 15"/>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18" name="TextBox 17"/>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SOFTWARE DEVELOPMENT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Plan Before Code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93</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senior product engineer and software architect.
PROJECT: Create a Mathematics learning application for primary and secondary-school learners.
IMPORTANT: Do not start coding yet.
FIRST PRODUCE:
1. Problem statement
2. Target users
3. User journeys
4. Core features
5. Pages/screens
6. User roles
7. Data requirements
8. Security considerations
9. MVP scope
10. Features that should be postponed
Ask questions only where missing information would materially affect the architecture.
After the specification is approved, produce the implementation plan.</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SOFTWARE DEVELOPMENT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94</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Run the weak prompt and observe how quickly coding begins. Then run the structured prompt and compare the clarity of the product plan.</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7 — MARKETING</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Customer-Pain-Led Campaign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95</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Advertise my product.</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MARKETING — Build the Professional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Use the JENECONK framework</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96</a:t>
            </a:r>
          </a:p>
        </p:txBody>
      </p:sp>
      <p:sp>
        <p:nvSpPr>
          <p:cNvPr id="8" name="Rounded Rectangle 7"/>
          <p:cNvSpPr/>
          <p:nvPr/>
        </p:nvSpPr>
        <p:spPr>
          <a:xfrm>
            <a:off x="731520" y="2240280"/>
            <a:ext cx="1402950" cy="914400"/>
          </a:xfrm>
          <a:prstGeom prst="roundRect">
            <a:avLst/>
          </a:prstGeom>
          <a:solidFill>
            <a:srgbClr val="704C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86384" y="2386584"/>
            <a:ext cx="1293222" cy="621792"/>
          </a:xfrm>
          <a:prstGeom prst="rect">
            <a:avLst/>
          </a:prstGeom>
          <a:noFill/>
        </p:spPr>
        <p:txBody>
          <a:bodyPr wrap="none">
            <a:spAutoFit/>
          </a:bodyPr>
          <a:lstStyle/>
          <a:p>
            <a:pPr algn="ctr"/>
            <a:r>
              <a:rPr sz="1100" b="1">
                <a:solidFill>
                  <a:srgbClr val="FFFFFF"/>
                </a:solidFill>
              </a:rPr>
              <a:t>ROLE</a:t>
            </a:r>
          </a:p>
        </p:txBody>
      </p:sp>
      <p:sp>
        <p:nvSpPr>
          <p:cNvPr id="10" name="Rounded Rectangle 9"/>
          <p:cNvSpPr/>
          <p:nvPr/>
        </p:nvSpPr>
        <p:spPr>
          <a:xfrm>
            <a:off x="2280774" y="2240280"/>
            <a:ext cx="1402950" cy="914400"/>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2335638" y="2386584"/>
            <a:ext cx="1293222" cy="621792"/>
          </a:xfrm>
          <a:prstGeom prst="rect">
            <a:avLst/>
          </a:prstGeom>
          <a:noFill/>
        </p:spPr>
        <p:txBody>
          <a:bodyPr wrap="none">
            <a:spAutoFit/>
          </a:bodyPr>
          <a:lstStyle/>
          <a:p>
            <a:pPr algn="ctr"/>
            <a:r>
              <a:rPr sz="1100" b="1">
                <a:solidFill>
                  <a:srgbClr val="FFFFFF"/>
                </a:solidFill>
              </a:rPr>
              <a:t>PRODUCT</a:t>
            </a:r>
          </a:p>
        </p:txBody>
      </p:sp>
      <p:sp>
        <p:nvSpPr>
          <p:cNvPr id="12" name="Rounded Rectangle 11"/>
          <p:cNvSpPr/>
          <p:nvPr/>
        </p:nvSpPr>
        <p:spPr>
          <a:xfrm>
            <a:off x="3830029" y="2240280"/>
            <a:ext cx="1402950" cy="914400"/>
          </a:xfrm>
          <a:prstGeom prst="roundRect">
            <a:avLst/>
          </a:prstGeom>
          <a:solidFill>
            <a:srgbClr val="2DBAD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84893" y="2386584"/>
            <a:ext cx="1293222" cy="621792"/>
          </a:xfrm>
          <a:prstGeom prst="rect">
            <a:avLst/>
          </a:prstGeom>
          <a:noFill/>
        </p:spPr>
        <p:txBody>
          <a:bodyPr wrap="none">
            <a:spAutoFit/>
          </a:bodyPr>
          <a:lstStyle/>
          <a:p>
            <a:pPr algn="ctr"/>
            <a:r>
              <a:rPr sz="1100" b="1">
                <a:solidFill>
                  <a:srgbClr val="FFFFFF"/>
                </a:solidFill>
              </a:rPr>
              <a:t>TARGET AUDIENCE</a:t>
            </a:r>
          </a:p>
        </p:txBody>
      </p:sp>
      <p:sp>
        <p:nvSpPr>
          <p:cNvPr id="14" name="Rounded Rectangle 13"/>
          <p:cNvSpPr/>
          <p:nvPr/>
        </p:nvSpPr>
        <p:spPr>
          <a:xfrm>
            <a:off x="5379284" y="2240280"/>
            <a:ext cx="1402950" cy="914400"/>
          </a:xfrm>
          <a:prstGeom prst="roundRect">
            <a:avLst/>
          </a:prstGeom>
          <a:solidFill>
            <a:srgbClr val="E787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34148" y="2386584"/>
            <a:ext cx="1293222" cy="621792"/>
          </a:xfrm>
          <a:prstGeom prst="rect">
            <a:avLst/>
          </a:prstGeom>
          <a:noFill/>
        </p:spPr>
        <p:txBody>
          <a:bodyPr wrap="none">
            <a:spAutoFit/>
          </a:bodyPr>
          <a:lstStyle/>
          <a:p>
            <a:pPr algn="ctr"/>
            <a:r>
              <a:rPr sz="1100" b="1">
                <a:solidFill>
                  <a:srgbClr val="FFFFFF"/>
                </a:solidFill>
              </a:rPr>
              <a:t>CUSTOMER PROBLEM</a:t>
            </a:r>
          </a:p>
        </p:txBody>
      </p:sp>
      <p:sp>
        <p:nvSpPr>
          <p:cNvPr id="16" name="Rounded Rectangle 15"/>
          <p:cNvSpPr/>
          <p:nvPr/>
        </p:nvSpPr>
        <p:spPr>
          <a:xfrm>
            <a:off x="6928539" y="2240280"/>
            <a:ext cx="1402950" cy="914400"/>
          </a:xfrm>
          <a:prstGeom prst="roundRect">
            <a:avLst/>
          </a:prstGeom>
          <a:solidFill>
            <a:srgbClr val="CB49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983403" y="2386584"/>
            <a:ext cx="1293222" cy="621792"/>
          </a:xfrm>
          <a:prstGeom prst="rect">
            <a:avLst/>
          </a:prstGeom>
          <a:noFill/>
        </p:spPr>
        <p:txBody>
          <a:bodyPr wrap="none">
            <a:spAutoFit/>
          </a:bodyPr>
          <a:lstStyle/>
          <a:p>
            <a:pPr algn="ctr"/>
            <a:r>
              <a:rPr sz="1100" b="1">
                <a:solidFill>
                  <a:srgbClr val="FFFFFF"/>
                </a:solidFill>
              </a:rPr>
              <a:t>SOLUTION</a:t>
            </a:r>
          </a:p>
        </p:txBody>
      </p:sp>
      <p:sp>
        <p:nvSpPr>
          <p:cNvPr id="18" name="Rounded Rectangle 17"/>
          <p:cNvSpPr/>
          <p:nvPr/>
        </p:nvSpPr>
        <p:spPr>
          <a:xfrm>
            <a:off x="8477794" y="2240280"/>
            <a:ext cx="1402950" cy="914400"/>
          </a:xfrm>
          <a:prstGeom prst="roundRect">
            <a:avLst/>
          </a:prstGeom>
          <a:solidFill>
            <a:srgbClr val="2C9A6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32658" y="2386584"/>
            <a:ext cx="1293222" cy="621792"/>
          </a:xfrm>
          <a:prstGeom prst="rect">
            <a:avLst/>
          </a:prstGeom>
          <a:noFill/>
        </p:spPr>
        <p:txBody>
          <a:bodyPr wrap="none">
            <a:spAutoFit/>
          </a:bodyPr>
          <a:lstStyle/>
          <a:p>
            <a:pPr algn="ctr"/>
            <a:r>
              <a:rPr sz="1100" b="1">
                <a:solidFill>
                  <a:srgbClr val="FFFFFF"/>
                </a:solidFill>
              </a:rPr>
              <a:t>GOAL</a:t>
            </a:r>
          </a:p>
        </p:txBody>
      </p:sp>
      <p:sp>
        <p:nvSpPr>
          <p:cNvPr id="20" name="Rounded Rectangle 19"/>
          <p:cNvSpPr/>
          <p:nvPr/>
        </p:nvSpPr>
        <p:spPr>
          <a:xfrm>
            <a:off x="10027049" y="2240280"/>
            <a:ext cx="1402950" cy="914400"/>
          </a:xfrm>
          <a:prstGeom prst="roundRect">
            <a:avLst/>
          </a:prstGeom>
          <a:solidFill>
            <a:srgbClr val="E5AE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0081913" y="2386584"/>
            <a:ext cx="1293222" cy="621792"/>
          </a:xfrm>
          <a:prstGeom prst="rect">
            <a:avLst/>
          </a:prstGeom>
          <a:noFill/>
        </p:spPr>
        <p:txBody>
          <a:bodyPr wrap="none">
            <a:spAutoFit/>
          </a:bodyPr>
          <a:lstStyle/>
          <a:p>
            <a:pPr algn="ctr"/>
            <a:r>
              <a:rPr sz="1100" b="1">
                <a:solidFill>
                  <a:srgbClr val="FFFFFF"/>
                </a:solidFill>
              </a:rPr>
              <a:t>PRODUCE</a:t>
            </a:r>
          </a:p>
        </p:txBody>
      </p:sp>
      <p:sp>
        <p:nvSpPr>
          <p:cNvPr id="22" name="Rounded Rectangle 21"/>
          <p:cNvSpPr/>
          <p:nvPr/>
        </p:nvSpPr>
        <p:spPr>
          <a:xfrm>
            <a:off x="1005840" y="4023360"/>
            <a:ext cx="10058400" cy="1005840"/>
          </a:xfrm>
          <a:prstGeom prst="roundRect">
            <a:avLst/>
          </a:prstGeom>
          <a:solidFill>
            <a:srgbClr val="EBF4FC"/>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207008" y="4151376"/>
            <a:ext cx="9656064" cy="384048"/>
          </a:xfrm>
          <a:prstGeom prst="rect">
            <a:avLst/>
          </a:prstGeom>
          <a:noFill/>
        </p:spPr>
        <p:txBody>
          <a:bodyPr wrap="none">
            <a:spAutoFit/>
          </a:bodyPr>
          <a:lstStyle/>
          <a:p>
            <a:r>
              <a:rPr sz="1500" b="1">
                <a:solidFill>
                  <a:srgbClr val="236ABE"/>
                </a:solidFill>
              </a:rPr>
              <a:t>THINK BEFORE RUNNING</a:t>
            </a:r>
          </a:p>
        </p:txBody>
      </p:sp>
      <p:sp>
        <p:nvSpPr>
          <p:cNvPr id="24" name="TextBox 23"/>
          <p:cNvSpPr txBox="1"/>
          <p:nvPr/>
        </p:nvSpPr>
        <p:spPr>
          <a:xfrm>
            <a:off x="1207008" y="4645152"/>
            <a:ext cx="9656064" cy="256032"/>
          </a:xfrm>
          <a:prstGeom prst="rect">
            <a:avLst/>
          </a:prstGeom>
          <a:noFill/>
        </p:spPr>
        <p:txBody>
          <a:bodyPr wrap="square">
            <a:spAutoFit/>
          </a:bodyPr>
          <a:lstStyle/>
          <a:p>
            <a:r>
              <a:rPr sz="1050">
                <a:solidFill>
                  <a:srgbClr val="1C242D"/>
                </a:solidFill>
              </a:rPr>
              <a:t>What must the AI know? What must remain unchanged? What would make the output professionally usable?</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MARKETING — Full Copy-and-Run Prompt</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Customer-Pain-Led Campaign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97</a:t>
            </a:r>
          </a:p>
        </p:txBody>
      </p:sp>
      <p:sp>
        <p:nvSpPr>
          <p:cNvPr id="8" name="Rounded Rectangle 7"/>
          <p:cNvSpPr/>
          <p:nvPr/>
        </p:nvSpPr>
        <p:spPr>
          <a:xfrm>
            <a:off x="640080" y="1234440"/>
            <a:ext cx="10927080" cy="4892040"/>
          </a:xfrm>
          <a:prstGeom prst="roundRect">
            <a:avLst/>
          </a:prstGeom>
          <a:solidFill>
            <a:srgbClr val="F7F9FC"/>
          </a:solidFill>
          <a:ln>
            <a:solidFill>
              <a:srgbClr val="CBD7E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04671" y="1371600"/>
            <a:ext cx="1417320" cy="310896"/>
          </a:xfrm>
          <a:prstGeom prst="roundRect">
            <a:avLst/>
          </a:prstGeom>
          <a:solidFill>
            <a:srgbClr val="236A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1399032"/>
            <a:ext cx="1234440" cy="182880"/>
          </a:xfrm>
          <a:prstGeom prst="rect">
            <a:avLst/>
          </a:prstGeom>
          <a:noFill/>
        </p:spPr>
        <p:txBody>
          <a:bodyPr wrap="none">
            <a:spAutoFit/>
          </a:bodyPr>
          <a:lstStyle/>
          <a:p>
            <a:r>
              <a:rPr sz="800" b="1">
                <a:solidFill>
                  <a:srgbClr val="FFFFFF"/>
                </a:solidFill>
              </a:rPr>
              <a:t>FULL PROMPT</a:t>
            </a:r>
          </a:p>
        </p:txBody>
      </p:sp>
      <p:sp>
        <p:nvSpPr>
          <p:cNvPr id="11" name="TextBox 10"/>
          <p:cNvSpPr txBox="1"/>
          <p:nvPr/>
        </p:nvSpPr>
        <p:spPr>
          <a:xfrm>
            <a:off x="896112" y="1801368"/>
            <a:ext cx="10415015" cy="4142231"/>
          </a:xfrm>
          <a:prstGeom prst="rect">
            <a:avLst/>
          </a:prstGeom>
          <a:noFill/>
        </p:spPr>
        <p:txBody>
          <a:bodyPr wrap="none">
            <a:spAutoFit/>
          </a:bodyPr>
          <a:lstStyle/>
          <a:p>
            <a:r>
              <a:rPr sz="980">
                <a:solidFill>
                  <a:srgbClr val="1C242D"/>
                </a:solidFill>
                <a:latin typeface="Aptos Mono"/>
              </a:rPr>
              <a:t>ROLE: Act as a senior digital marketing strategist.
PRODUCT: [INSERT]
TARGET AUDIENCE: [INSERT]
CUSTOMER PROBLEM: [INSERT]
SOLUTION: [INSERT]
GOAL: Create a campaign that begins with the customer's problem rather than talking about the company.
PRODUCE: 5 campaign hooks; 3 headline directions; 1 Facebook post; 1 WhatsApp version; 1 thirty-second video script; 1 CTA.
TONE: Natural, confident and appropriate for the target audience.
AVOID: Generic AI language; empty hype; "Unlock your potential"; "Revolutionise"; "Game changer".
QUALITY CHECK: Every piece of content must connect the customer's problem to a clear benefit.</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MARKETING — Practical Exercise</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Run → inspect → compare → improve</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98</a:t>
            </a:r>
          </a:p>
        </p:txBody>
      </p:sp>
      <p:sp>
        <p:nvSpPr>
          <p:cNvPr id="8" name="Rounded Rectangle 7"/>
          <p:cNvSpPr/>
          <p:nvPr/>
        </p:nvSpPr>
        <p:spPr>
          <a:xfrm>
            <a:off x="777240" y="1508760"/>
            <a:ext cx="2194560" cy="100584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78408" y="1636776"/>
            <a:ext cx="1792224" cy="384048"/>
          </a:xfrm>
          <a:prstGeom prst="rect">
            <a:avLst/>
          </a:prstGeom>
          <a:noFill/>
        </p:spPr>
        <p:txBody>
          <a:bodyPr wrap="none">
            <a:spAutoFit/>
          </a:bodyPr>
          <a:lstStyle/>
          <a:p>
            <a:r>
              <a:rPr sz="1500" b="1">
                <a:solidFill>
                  <a:srgbClr val="E5AE38"/>
                </a:solidFill>
              </a:rPr>
              <a:t>DO THIS NOW</a:t>
            </a:r>
          </a:p>
        </p:txBody>
      </p:sp>
      <p:sp>
        <p:nvSpPr>
          <p:cNvPr id="10" name="TextBox 9"/>
          <p:cNvSpPr txBox="1"/>
          <p:nvPr/>
        </p:nvSpPr>
        <p:spPr>
          <a:xfrm>
            <a:off x="978408" y="2130552"/>
            <a:ext cx="1792224" cy="256032"/>
          </a:xfrm>
          <a:prstGeom prst="rect">
            <a:avLst/>
          </a:prstGeom>
          <a:noFill/>
        </p:spPr>
        <p:txBody>
          <a:bodyPr wrap="square">
            <a:spAutoFit/>
          </a:bodyPr>
          <a:lstStyle/>
          <a:p>
            <a:r>
              <a:rPr sz="1050">
                <a:solidFill>
                  <a:srgbClr val="1C242D"/>
                </a:solidFill>
              </a:rPr>
              <a:t>15–20 min</a:t>
            </a:r>
          </a:p>
        </p:txBody>
      </p:sp>
      <p:sp>
        <p:nvSpPr>
          <p:cNvPr id="11" name="Rounded Rectangle 10"/>
          <p:cNvSpPr/>
          <p:nvPr/>
        </p:nvSpPr>
        <p:spPr>
          <a:xfrm>
            <a:off x="3200400" y="1508760"/>
            <a:ext cx="8138160" cy="2057400"/>
          </a:xfrm>
          <a:prstGeom prst="roundRect">
            <a:avLst/>
          </a:prstGeom>
          <a:solidFill>
            <a:srgbClr val="FFFFF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401568" y="1636776"/>
            <a:ext cx="7735824" cy="384048"/>
          </a:xfrm>
          <a:prstGeom prst="rect">
            <a:avLst/>
          </a:prstGeom>
          <a:noFill/>
        </p:spPr>
        <p:txBody>
          <a:bodyPr wrap="none">
            <a:spAutoFit/>
          </a:bodyPr>
          <a:lstStyle/>
          <a:p>
            <a:r>
              <a:rPr sz="1500" b="1">
                <a:solidFill>
                  <a:srgbClr val="236ABE"/>
                </a:solidFill>
              </a:rPr>
              <a:t>TASK</a:t>
            </a:r>
          </a:p>
        </p:txBody>
      </p:sp>
      <p:sp>
        <p:nvSpPr>
          <p:cNvPr id="13" name="TextBox 12"/>
          <p:cNvSpPr txBox="1"/>
          <p:nvPr/>
        </p:nvSpPr>
        <p:spPr>
          <a:xfrm>
            <a:off x="3401568" y="2130552"/>
            <a:ext cx="7735824" cy="1307592"/>
          </a:xfrm>
          <a:prstGeom prst="rect">
            <a:avLst/>
          </a:prstGeom>
          <a:noFill/>
        </p:spPr>
        <p:txBody>
          <a:bodyPr wrap="square">
            <a:spAutoFit/>
          </a:bodyPr>
          <a:lstStyle/>
          <a:p>
            <a:r>
              <a:rPr sz="1050">
                <a:solidFill>
                  <a:srgbClr val="1C242D"/>
                </a:solidFill>
              </a:rPr>
              <a:t>Use one real product. Highlight every sentence that talks about the company before the customer problem. Revise until the message leads with the audience.</a:t>
            </a:r>
          </a:p>
        </p:txBody>
      </p:sp>
      <p:sp>
        <p:nvSpPr>
          <p:cNvPr id="14" name="Rounded Rectangle 13"/>
          <p:cNvSpPr/>
          <p:nvPr/>
        </p:nvSpPr>
        <p:spPr>
          <a:xfrm>
            <a:off x="3200400" y="3794760"/>
            <a:ext cx="8138160" cy="1188720"/>
          </a:xfrm>
          <a:prstGeom prst="roundRect">
            <a:avLst/>
          </a:prstGeom>
          <a:solidFill>
            <a:srgbClr val="EDF8F3"/>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401568" y="3922776"/>
            <a:ext cx="7735824" cy="384048"/>
          </a:xfrm>
          <a:prstGeom prst="rect">
            <a:avLst/>
          </a:prstGeom>
          <a:noFill/>
        </p:spPr>
        <p:txBody>
          <a:bodyPr wrap="none">
            <a:spAutoFit/>
          </a:bodyPr>
          <a:lstStyle/>
          <a:p>
            <a:r>
              <a:rPr sz="1500" b="1">
                <a:solidFill>
                  <a:srgbClr val="2C9A69"/>
                </a:solidFill>
              </a:rPr>
              <a:t>OUTPUT TO KEEP</a:t>
            </a:r>
          </a:p>
        </p:txBody>
      </p:sp>
      <p:sp>
        <p:nvSpPr>
          <p:cNvPr id="16" name="TextBox 15"/>
          <p:cNvSpPr txBox="1"/>
          <p:nvPr/>
        </p:nvSpPr>
        <p:spPr>
          <a:xfrm>
            <a:off x="3401568" y="4416552"/>
            <a:ext cx="7735824" cy="438912"/>
          </a:xfrm>
          <a:prstGeom prst="rect">
            <a:avLst/>
          </a:prstGeom>
          <a:noFill/>
        </p:spPr>
        <p:txBody>
          <a:bodyPr wrap="square">
            <a:spAutoFit/>
          </a:bodyPr>
          <a:lstStyle/>
          <a:p>
            <a:r>
              <a:rPr sz="1050">
                <a:solidFill>
                  <a:srgbClr val="1C242D"/>
                </a:solidFill>
              </a:rPr>
              <a:t>Save the weak output, professional output and one improved version.</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1C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21792" y="347472"/>
            <a:ext cx="10972800" cy="658368"/>
          </a:xfrm>
          <a:prstGeom prst="rect">
            <a:avLst/>
          </a:prstGeom>
          <a:noFill/>
        </p:spPr>
        <p:txBody>
          <a:bodyPr wrap="none">
            <a:spAutoFit/>
          </a:bodyPr>
          <a:lstStyle/>
          <a:p>
            <a:r>
              <a:rPr sz="2700" b="1">
                <a:solidFill>
                  <a:srgbClr val="FFFFFF"/>
                </a:solidFill>
                <a:latin typeface="Aptos Display"/>
              </a:rPr>
              <a:t>Professional Lab 8 — RESEARCH</a:t>
            </a:r>
          </a:p>
        </p:txBody>
      </p:sp>
      <p:sp>
        <p:nvSpPr>
          <p:cNvPr id="4" name="TextBox 3"/>
          <p:cNvSpPr txBox="1"/>
          <p:nvPr/>
        </p:nvSpPr>
        <p:spPr>
          <a:xfrm>
            <a:off x="640080" y="987552"/>
            <a:ext cx="10881360" cy="411480"/>
          </a:xfrm>
          <a:prstGeom prst="rect">
            <a:avLst/>
          </a:prstGeom>
          <a:noFill/>
        </p:spPr>
        <p:txBody>
          <a:bodyPr wrap="none">
            <a:spAutoFit/>
          </a:bodyPr>
          <a:lstStyle/>
          <a:p>
            <a:r>
              <a:rPr sz="1200">
                <a:solidFill>
                  <a:srgbClr val="BCCBDB"/>
                </a:solidFill>
              </a:rPr>
              <a:t>Source-Grounded Academic Extraction</a:t>
            </a:r>
          </a:p>
        </p:txBody>
      </p:sp>
      <p:sp>
        <p:nvSpPr>
          <p:cNvPr id="5" name="Rectangle 4"/>
          <p:cNvSpPr/>
          <p:nvPr/>
        </p:nvSpPr>
        <p:spPr>
          <a:xfrm>
            <a:off x="411480" y="6492240"/>
            <a:ext cx="11338560" cy="18288"/>
          </a:xfrm>
          <a:prstGeom prst="rect">
            <a:avLst/>
          </a:prstGeom>
          <a:solidFill>
            <a:srgbClr val="4155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6528816"/>
            <a:ext cx="9601200" cy="182880"/>
          </a:xfrm>
          <a:prstGeom prst="rect">
            <a:avLst/>
          </a:prstGeom>
          <a:noFill/>
        </p:spPr>
        <p:txBody>
          <a:bodyPr wrap="none">
            <a:spAutoFit/>
          </a:bodyPr>
          <a:lstStyle/>
          <a:p>
            <a:r>
              <a:rPr sz="800">
                <a:solidFill>
                  <a:srgbClr val="9AAABC"/>
                </a:solidFill>
              </a:rPr>
              <a:t>JENECONK Digital Academy  •  Master Trainer Edition</a:t>
            </a:r>
          </a:p>
        </p:txBody>
      </p:sp>
      <p:sp>
        <p:nvSpPr>
          <p:cNvPr id="7" name="TextBox 6"/>
          <p:cNvSpPr txBox="1"/>
          <p:nvPr/>
        </p:nvSpPr>
        <p:spPr>
          <a:xfrm>
            <a:off x="10972800" y="6510528"/>
            <a:ext cx="640080" cy="201168"/>
          </a:xfrm>
          <a:prstGeom prst="rect">
            <a:avLst/>
          </a:prstGeom>
          <a:noFill/>
        </p:spPr>
        <p:txBody>
          <a:bodyPr wrap="none">
            <a:spAutoFit/>
          </a:bodyPr>
          <a:lstStyle/>
          <a:p>
            <a:pPr algn="r"/>
            <a:r>
              <a:rPr sz="900" b="1">
                <a:solidFill>
                  <a:srgbClr val="E5AE38"/>
                </a:solidFill>
              </a:rPr>
              <a:t>99</a:t>
            </a:r>
          </a:p>
        </p:txBody>
      </p:sp>
      <p:sp>
        <p:nvSpPr>
          <p:cNvPr id="8" name="Rounded Rectangle 7"/>
          <p:cNvSpPr/>
          <p:nvPr/>
        </p:nvSpPr>
        <p:spPr>
          <a:xfrm>
            <a:off x="822960" y="1554480"/>
            <a:ext cx="4937760" cy="3474720"/>
          </a:xfrm>
          <a:prstGeom prst="roundRect">
            <a:avLst/>
          </a:prstGeom>
          <a:solidFill>
            <a:srgbClr val="FCEFEF"/>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24128" y="1682495"/>
            <a:ext cx="4535424" cy="384048"/>
          </a:xfrm>
          <a:prstGeom prst="rect">
            <a:avLst/>
          </a:prstGeom>
          <a:noFill/>
        </p:spPr>
        <p:txBody>
          <a:bodyPr wrap="none">
            <a:spAutoFit/>
          </a:bodyPr>
          <a:lstStyle/>
          <a:p>
            <a:r>
              <a:rPr sz="1500" b="1">
                <a:solidFill>
                  <a:srgbClr val="CB4949"/>
                </a:solidFill>
              </a:rPr>
              <a:t>WEAK PROMPT</a:t>
            </a:r>
          </a:p>
        </p:txBody>
      </p:sp>
      <p:sp>
        <p:nvSpPr>
          <p:cNvPr id="10" name="TextBox 9"/>
          <p:cNvSpPr txBox="1"/>
          <p:nvPr/>
        </p:nvSpPr>
        <p:spPr>
          <a:xfrm>
            <a:off x="1024128" y="2176272"/>
            <a:ext cx="4535424" cy="2724912"/>
          </a:xfrm>
          <a:prstGeom prst="rect">
            <a:avLst/>
          </a:prstGeom>
          <a:noFill/>
        </p:spPr>
        <p:txBody>
          <a:bodyPr wrap="square">
            <a:spAutoFit/>
          </a:bodyPr>
          <a:lstStyle/>
          <a:p>
            <a:r>
              <a:rPr sz="1050">
                <a:solidFill>
                  <a:srgbClr val="1C242D"/>
                </a:solidFill>
              </a:rPr>
              <a:t>Summarise this paper.</a:t>
            </a:r>
          </a:p>
        </p:txBody>
      </p:sp>
      <p:sp>
        <p:nvSpPr>
          <p:cNvPr id="11" name="Rounded Rectangle 10"/>
          <p:cNvSpPr/>
          <p:nvPr/>
        </p:nvSpPr>
        <p:spPr>
          <a:xfrm>
            <a:off x="6400800" y="1554480"/>
            <a:ext cx="4937760" cy="3474720"/>
          </a:xfrm>
          <a:prstGeom prst="roundRect">
            <a:avLst/>
          </a:prstGeom>
          <a:solidFill>
            <a:srgbClr val="FBF6E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601968" y="1682495"/>
            <a:ext cx="4535424" cy="384048"/>
          </a:xfrm>
          <a:prstGeom prst="rect">
            <a:avLst/>
          </a:prstGeom>
          <a:noFill/>
        </p:spPr>
        <p:txBody>
          <a:bodyPr wrap="none">
            <a:spAutoFit/>
          </a:bodyPr>
          <a:lstStyle/>
          <a:p>
            <a:r>
              <a:rPr sz="1500" b="1">
                <a:solidFill>
                  <a:srgbClr val="E5AE38"/>
                </a:solidFill>
              </a:rPr>
              <a:t>WHY IT FAILS</a:t>
            </a:r>
          </a:p>
        </p:txBody>
      </p:sp>
      <p:sp>
        <p:nvSpPr>
          <p:cNvPr id="13" name="TextBox 12"/>
          <p:cNvSpPr txBox="1"/>
          <p:nvPr/>
        </p:nvSpPr>
        <p:spPr>
          <a:xfrm>
            <a:off x="6601968" y="2176272"/>
            <a:ext cx="4535424" cy="2724912"/>
          </a:xfrm>
          <a:prstGeom prst="rect">
            <a:avLst/>
          </a:prstGeom>
          <a:noFill/>
        </p:spPr>
        <p:txBody>
          <a:bodyPr wrap="square">
            <a:spAutoFit/>
          </a:bodyPr>
          <a:lstStyle/>
          <a:p>
            <a:r>
              <a:rPr sz="1050">
                <a:solidFill>
                  <a:srgbClr val="1C242D"/>
                </a:solidFill>
              </a:rPr>
              <a:t>The model must guess important context, quality standards, boundaries and the required output.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